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75" roundtripDataSignature="AMtx7mgySeMcfL3HInA0GhL+ljvgeDY6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31" Type="http://schemas.openxmlformats.org/officeDocument/2006/relationships/slide" Target="slides/slide27.xml"/><Relationship Id="rId75" Type="http://customschemas.google.com/relationships/presentationmetadata" Target="metadata"/><Relationship Id="rId30" Type="http://schemas.openxmlformats.org/officeDocument/2006/relationships/slide" Target="slides/slide26.xml"/><Relationship Id="rId74" Type="http://schemas.openxmlformats.org/officeDocument/2006/relationships/slide" Target="slides/slide7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68" Type="http://schemas.openxmlformats.org/officeDocument/2006/relationships/slide" Target="slides/slide64.xml"/><Relationship Id="rId23" Type="http://schemas.openxmlformats.org/officeDocument/2006/relationships/slide" Target="slides/slide19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slide" Target="slides/slide6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0" name="Google Shape;160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0" name="Google Shape;170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9" name="Google Shape;179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b72bc9b6f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7" name="Google Shape;187;gb72bc9b6f0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6" name="Google Shape;196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5" name="Google Shape;205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7" name="Google Shape;217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6" name="Google Shape;226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0" name="Google Shape;240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1" name="Google Shape;251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0" name="Google Shape;260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0" name="Google Shape;270;p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2" name="Google Shape;292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0" name="Google Shape;300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0" name="Google Shape;310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9" name="Google Shape;319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9" name="Google Shape;329;p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8" name="Google Shape;338;p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9" name="Google Shape;349;p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8" name="Google Shape;358;p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9" name="Google Shape;9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0" name="Google Shape;370;p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0" name="Google Shape;380;p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9" name="Google Shape;389;p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0" name="Google Shape;400;p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9" name="Google Shape;409;p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1" name="Google Shape;421;p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0" name="Google Shape;430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1" name="Google Shape;441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2" name="Google Shape;452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1" name="Google Shape;461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b9d706dfe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6" name="Google Shape;106;gb9d706dfec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9" name="Google Shape;469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8" name="Google Shape;478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7" name="Google Shape;487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b72bc9b6f0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5" name="Google Shape;495;gb72bc9b6f0_0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2" name="Google Shape;502;p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1" name="Google Shape;511;p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0" name="Google Shape;520;p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9" name="Google Shape;529;p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9" name="Google Shape;539;p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bf2fb17d7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49" name="Google Shape;549;gbf2fb17d70_0_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3" name="Google Shape;113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bf2fb17d7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58" name="Google Shape;558;gbf2fb17d70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bf2fb17d7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7" name="Google Shape;567;gbf2fb17d70_0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bf2fb17d70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76" name="Google Shape;576;gbf2fb17d70_0_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bf2fb17d70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3" name="Google Shape;583;gbf2fb17d70_0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bf2fb17d70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2" name="Google Shape;592;gbf2fb17d70_0_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bf2fb17d70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01" name="Google Shape;601;gbf2fb17d70_0_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bf2fb17d70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10" name="Google Shape;610;gbf2fb17d70_0_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bf2fb17d70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20" name="Google Shape;620;gbf2fb17d70_0_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f2fb17d70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1" name="Google Shape;631;gbf2fb17d70_0_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bf2fb17d70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3" name="Google Shape;643;gbf2fb17d70_0_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2" name="Google Shape;122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bf2fb17d70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2" name="Google Shape;652;gbf2fb17d70_0_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bf2fb17d70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1" name="Google Shape;661;gbf2fb17d70_0_1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bf2fb17d70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0" name="Google Shape;670;gbf2fb17d70_0_1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bf2fb17d70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9" name="Google Shape;679;gbf2fb17d70_0_1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87" name="Google Shape;687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b5d277486b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4" name="Google Shape;694;gb5d277486b_2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b5d277486b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03" name="Google Shape;703;gb5d277486b_2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b5d277486b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12" name="Google Shape;712;gb5d277486b_2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b5d277486b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3" name="Google Shape;723;gb5d277486b_2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b5d277486b_2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33" name="Google Shape;733;gb5d277486b_2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1" name="Google Shape;13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41" name="Google Shape;741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0" name="Google Shape;14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0" name="Google Shape;150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is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5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5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5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5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5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EAF6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2.png"/><Relationship Id="rId5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Relationship Id="rId5" Type="http://schemas.openxmlformats.org/officeDocument/2006/relationships/image" Target="../media/image35.png"/><Relationship Id="rId6" Type="http://schemas.openxmlformats.org/officeDocument/2006/relationships/image" Target="../media/image2.png"/><Relationship Id="rId7" Type="http://schemas.openxmlformats.org/officeDocument/2006/relationships/image" Target="../media/image22.png"/><Relationship Id="rId8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Relationship Id="rId4" Type="http://schemas.openxmlformats.org/officeDocument/2006/relationships/image" Target="../media/image2.png"/><Relationship Id="rId5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Relationship Id="rId4" Type="http://schemas.openxmlformats.org/officeDocument/2006/relationships/image" Target="../media/image33.png"/><Relationship Id="rId5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ctic.ufpa.br/publicacoes/documentos/SIPAC/Catalogo_de_Material.pdf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png"/><Relationship Id="rId4" Type="http://schemas.openxmlformats.org/officeDocument/2006/relationships/image" Target="../media/image49.png"/><Relationship Id="rId5" Type="http://schemas.openxmlformats.org/officeDocument/2006/relationships/image" Target="../media/image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Relationship Id="rId4" Type="http://schemas.openxmlformats.org/officeDocument/2006/relationships/image" Target="../media/image48.png"/><Relationship Id="rId5" Type="http://schemas.openxmlformats.org/officeDocument/2006/relationships/image" Target="../media/image4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7.png"/><Relationship Id="rId4" Type="http://schemas.openxmlformats.org/officeDocument/2006/relationships/image" Target="../media/image50.png"/><Relationship Id="rId5" Type="http://schemas.openxmlformats.org/officeDocument/2006/relationships/image" Target="../media/image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3.png"/><Relationship Id="rId4" Type="http://schemas.openxmlformats.org/officeDocument/2006/relationships/image" Target="../media/image53.png"/><Relationship Id="rId5" Type="http://schemas.openxmlformats.org/officeDocument/2006/relationships/image" Target="../media/image46.png"/><Relationship Id="rId6" Type="http://schemas.openxmlformats.org/officeDocument/2006/relationships/image" Target="../media/image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4.png"/><Relationship Id="rId4" Type="http://schemas.openxmlformats.org/officeDocument/2006/relationships/image" Target="../media/image2.png"/><Relationship Id="rId5" Type="http://schemas.openxmlformats.org/officeDocument/2006/relationships/image" Target="../media/image5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6.png"/><Relationship Id="rId4" Type="http://schemas.openxmlformats.org/officeDocument/2006/relationships/image" Target="../media/image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png"/><Relationship Id="rId4" Type="http://schemas.openxmlformats.org/officeDocument/2006/relationships/image" Target="../media/image6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.png"/><Relationship Id="rId4" Type="http://schemas.openxmlformats.org/officeDocument/2006/relationships/image" Target="../media/image5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2.png"/><Relationship Id="rId4" Type="http://schemas.openxmlformats.org/officeDocument/2006/relationships/image" Target="../media/image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7.png"/><Relationship Id="rId4" Type="http://schemas.openxmlformats.org/officeDocument/2006/relationships/image" Target="../media/image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.png"/><Relationship Id="rId4" Type="http://schemas.openxmlformats.org/officeDocument/2006/relationships/image" Target="../media/image6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4.png"/><Relationship Id="rId4" Type="http://schemas.openxmlformats.org/officeDocument/2006/relationships/image" Target="../media/image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0.png"/><Relationship Id="rId4" Type="http://schemas.openxmlformats.org/officeDocument/2006/relationships/image" Target="../media/image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3.png"/><Relationship Id="rId4" Type="http://schemas.openxmlformats.org/officeDocument/2006/relationships/image" Target="../media/image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0.png"/><Relationship Id="rId4" Type="http://schemas.openxmlformats.org/officeDocument/2006/relationships/image" Target="../media/image2.png"/><Relationship Id="rId5" Type="http://schemas.openxmlformats.org/officeDocument/2006/relationships/image" Target="../media/image7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.png"/><Relationship Id="rId4" Type="http://schemas.openxmlformats.org/officeDocument/2006/relationships/image" Target="../media/image6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9.png"/><Relationship Id="rId4" Type="http://schemas.openxmlformats.org/officeDocument/2006/relationships/image" Target="../media/image84.png"/><Relationship Id="rId5" Type="http://schemas.openxmlformats.org/officeDocument/2006/relationships/image" Target="../media/image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7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0.png"/><Relationship Id="rId4" Type="http://schemas.openxmlformats.org/officeDocument/2006/relationships/image" Target="../media/image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1.png"/><Relationship Id="rId4" Type="http://schemas.openxmlformats.org/officeDocument/2006/relationships/image" Target="../media/image2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6.png"/><Relationship Id="rId4" Type="http://schemas.openxmlformats.org/officeDocument/2006/relationships/image" Target="../media/image2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hyperlink" Target="https://www.gov.br/compras/pt-br/" TargetMode="External"/><Relationship Id="rId4" Type="http://schemas.openxmlformats.org/officeDocument/2006/relationships/image" Target="../media/image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4.png"/><Relationship Id="rId4" Type="http://schemas.openxmlformats.org/officeDocument/2006/relationships/image" Target="../media/image2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.png"/><Relationship Id="rId4" Type="http://schemas.openxmlformats.org/officeDocument/2006/relationships/image" Target="../media/image78.png"/><Relationship Id="rId5" Type="http://schemas.openxmlformats.org/officeDocument/2006/relationships/image" Target="../media/image75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1.png"/><Relationship Id="rId4" Type="http://schemas.openxmlformats.org/officeDocument/2006/relationships/image" Target="../media/image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.png"/><Relationship Id="rId4" Type="http://schemas.openxmlformats.org/officeDocument/2006/relationships/image" Target="../media/image7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1524000" y="1831126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pt-BR"/>
              <a:t>Processo Administrativo Eletrônico </a:t>
            </a: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24000" y="4450173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pt-BR"/>
              <a:t>Tipo de processo: Inexigibilidade de Licitação para material</a:t>
            </a:r>
            <a:endParaRPr b="1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pt-BR"/>
              <a:t>Etapa: Cadastro da Requisição e do Processo de Compra de material </a:t>
            </a:r>
            <a:endParaRPr b="1"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8839" y="113509"/>
            <a:ext cx="1694955" cy="1152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33994" y="5748061"/>
            <a:ext cx="835486" cy="999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74316" y="6247791"/>
            <a:ext cx="1215129" cy="3991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do preto com letras brancas&#10;&#10;Descrição gerada automaticamente" id="89" name="Google Shape;89;p1"/>
          <p:cNvPicPr preferRelativeResize="0"/>
          <p:nvPr/>
        </p:nvPicPr>
        <p:blipFill rotWithShape="1">
          <a:blip r:embed="rId6">
            <a:alphaModFix/>
          </a:blip>
          <a:srcRect b="87658" l="0" r="0" t="0"/>
          <a:stretch/>
        </p:blipFill>
        <p:spPr>
          <a:xfrm>
            <a:off x="4876800" y="-31918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0"/>
          <p:cNvPicPr preferRelativeResize="0"/>
          <p:nvPr/>
        </p:nvPicPr>
        <p:blipFill rotWithShape="1">
          <a:blip r:embed="rId3">
            <a:alphaModFix/>
          </a:blip>
          <a:srcRect b="51490" l="24262" r="24190" t="13433"/>
          <a:stretch/>
        </p:blipFill>
        <p:spPr>
          <a:xfrm>
            <a:off x="4404175" y="4452575"/>
            <a:ext cx="6284798" cy="240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0"/>
          <p:cNvSpPr txBox="1"/>
          <p:nvPr>
            <p:ph type="title"/>
          </p:nvPr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Cadastro da requisição</a:t>
            </a:r>
            <a:endParaRPr/>
          </a:p>
        </p:txBody>
      </p:sp>
      <p:sp>
        <p:nvSpPr>
          <p:cNvPr id="164" name="Google Shape;164;p10"/>
          <p:cNvSpPr txBox="1"/>
          <p:nvPr>
            <p:ph idx="1" type="body"/>
          </p:nvPr>
        </p:nvSpPr>
        <p:spPr>
          <a:xfrm>
            <a:off x="838200" y="1825625"/>
            <a:ext cx="1043695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Caso deseje cadastrar mais de um item do mesmo grupo de material basta repetir a operação anterior incluindo os demais itens.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O (s) item (ns) irá (ão) aparecer na Lista de Materiais do grupo anteriormente indicado.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Nos ícones da direita da tela será possível alterar dados ou excluir.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 cotação será inserida em momento posterior. 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Ao finalizar a inclusão dos itens clicar em </a:t>
            </a:r>
            <a:r>
              <a:rPr b="1" lang="pt-BR" sz="2400"/>
              <a:t>Continuar</a:t>
            </a:r>
            <a:endParaRPr b="1"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br>
              <a:rPr lang="pt-BR"/>
            </a:br>
            <a:endParaRPr/>
          </a:p>
          <a:p>
            <a:pPr indent="-2222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</a:pPr>
            <a:r>
              <a:t/>
            </a:r>
            <a:endParaRPr b="1" sz="100"/>
          </a:p>
        </p:txBody>
      </p:sp>
      <p:pic>
        <p:nvPicPr>
          <p:cNvPr descr="Fundo preto com letras brancas&#10;&#10;Descrição gerada automaticamente" id="165" name="Google Shape;165;p10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0"/>
          <p:cNvSpPr/>
          <p:nvPr/>
        </p:nvSpPr>
        <p:spPr>
          <a:xfrm>
            <a:off x="10076600" y="6067244"/>
            <a:ext cx="688500" cy="288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0"/>
          <p:cNvSpPr/>
          <p:nvPr/>
        </p:nvSpPr>
        <p:spPr>
          <a:xfrm>
            <a:off x="7700750" y="6673750"/>
            <a:ext cx="688500" cy="1842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13891" y="2197875"/>
            <a:ext cx="7678109" cy="354082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1"/>
          <p:cNvSpPr txBox="1"/>
          <p:nvPr>
            <p:ph type="title"/>
          </p:nvPr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Cadastro da requisição</a:t>
            </a:r>
            <a:endParaRPr/>
          </a:p>
        </p:txBody>
      </p:sp>
      <p:sp>
        <p:nvSpPr>
          <p:cNvPr id="174" name="Google Shape;174;p11"/>
          <p:cNvSpPr txBox="1"/>
          <p:nvPr>
            <p:ph idx="1" type="body"/>
          </p:nvPr>
        </p:nvSpPr>
        <p:spPr>
          <a:xfrm>
            <a:off x="224289" y="1924604"/>
            <a:ext cx="4173975" cy="4912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Informar no campo observações os contatos de e-mail, telefone e nome dos responsáveis pela demanda.</a:t>
            </a:r>
            <a:endParaRPr/>
          </a:p>
          <a:p>
            <a:pPr indent="-228600" lvl="0" marL="228600" rtl="0" algn="just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Ao finalizar a inclusão de todos os itens desejados, clicar em </a:t>
            </a:r>
            <a:r>
              <a:rPr b="1" lang="pt-BR" sz="2400"/>
              <a:t>Gravar e Enviar</a:t>
            </a:r>
            <a:r>
              <a:rPr lang="pt-BR" sz="2400"/>
              <a:t>. Caso o usuário queira pausar a inclusão dos itens e em outro momento finalizá-la, clicar em </a:t>
            </a:r>
            <a:r>
              <a:rPr b="1" lang="pt-BR" sz="2400"/>
              <a:t>Gravar</a:t>
            </a:r>
            <a:r>
              <a:rPr lang="pt-BR" sz="2400"/>
              <a:t>.</a:t>
            </a:r>
            <a:endParaRPr/>
          </a:p>
          <a:p>
            <a:pPr indent="-228600" lvl="0" marL="228600" rtl="0" algn="just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Caso o material seja permanente, a unidade deverá somente </a:t>
            </a:r>
            <a:r>
              <a:rPr b="1" lang="pt-BR" sz="2400"/>
              <a:t>Gravar</a:t>
            </a:r>
            <a:r>
              <a:rPr lang="pt-BR" sz="2400"/>
              <a:t>.</a:t>
            </a:r>
            <a:br>
              <a:rPr lang="pt-BR"/>
            </a:br>
            <a:endParaRPr/>
          </a:p>
          <a:p>
            <a:pPr indent="-22225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</a:pPr>
            <a:r>
              <a:t/>
            </a:r>
            <a:endParaRPr b="1" sz="100"/>
          </a:p>
        </p:txBody>
      </p:sp>
      <p:pic>
        <p:nvPicPr>
          <p:cNvPr descr="Fundo preto com letras brancas&#10;&#10;Descrição gerada automaticamente" id="175" name="Google Shape;175;p11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1"/>
          <p:cNvSpPr/>
          <p:nvPr/>
        </p:nvSpPr>
        <p:spPr>
          <a:xfrm>
            <a:off x="7543052" y="5450375"/>
            <a:ext cx="906162" cy="288324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"/>
          <p:cNvSpPr txBox="1"/>
          <p:nvPr>
            <p:ph idx="1" type="body"/>
          </p:nvPr>
        </p:nvSpPr>
        <p:spPr>
          <a:xfrm>
            <a:off x="838200" y="1825624"/>
            <a:ext cx="10192265" cy="31006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Selecionar o orçamento irá custear a despesa: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br>
              <a:rPr lang="pt-BR"/>
            </a:br>
            <a:endParaRPr/>
          </a:p>
        </p:txBody>
      </p:sp>
      <p:pic>
        <p:nvPicPr>
          <p:cNvPr id="182" name="Google Shape;182;p12"/>
          <p:cNvPicPr preferRelativeResize="0"/>
          <p:nvPr/>
        </p:nvPicPr>
        <p:blipFill rotWithShape="1">
          <a:blip r:embed="rId3">
            <a:alphaModFix/>
          </a:blip>
          <a:srcRect b="9763" l="0" r="0" t="0"/>
          <a:stretch/>
        </p:blipFill>
        <p:spPr>
          <a:xfrm>
            <a:off x="1373876" y="2461799"/>
            <a:ext cx="8546051" cy="393742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2"/>
          <p:cNvSpPr txBox="1"/>
          <p:nvPr/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da requisição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184" name="Google Shape;184;p12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gb72bc9b6f0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4458" y="3716268"/>
            <a:ext cx="8617274" cy="3141732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b72bc9b6f0_0_0"/>
          <p:cNvSpPr txBox="1"/>
          <p:nvPr/>
        </p:nvSpPr>
        <p:spPr>
          <a:xfrm>
            <a:off x="759558" y="67906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da requisição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191" name="Google Shape;191;gb72bc9b6f0_0_0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b72bc9b6f0_0_0"/>
          <p:cNvSpPr txBox="1"/>
          <p:nvPr/>
        </p:nvSpPr>
        <p:spPr>
          <a:xfrm>
            <a:off x="502511" y="2004777"/>
            <a:ext cx="55935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 importante o usuário anotar o número da requisição que foi cadastrada, pois este número será usado no próximo passo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b72bc9b6f0_0_0"/>
          <p:cNvSpPr/>
          <p:nvPr/>
        </p:nvSpPr>
        <p:spPr>
          <a:xfrm>
            <a:off x="5531400" y="4710955"/>
            <a:ext cx="897000" cy="351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60337" y="3171784"/>
            <a:ext cx="6471326" cy="3706812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3"/>
          <p:cNvSpPr txBox="1"/>
          <p:nvPr/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200" name="Google Shape;200;p13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Tendo sido finalizado o Cadastro da Requisição do Material, o usuário irá Cadastrar o Processo de Compra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Em módulos do SIPAC selecionar a opção Compras</a:t>
            </a:r>
            <a:br>
              <a:rPr lang="pt-BR"/>
            </a:br>
            <a:endParaRPr/>
          </a:p>
        </p:txBody>
      </p:sp>
      <p:sp>
        <p:nvSpPr>
          <p:cNvPr id="202" name="Google Shape;202;p13"/>
          <p:cNvSpPr/>
          <p:nvPr/>
        </p:nvSpPr>
        <p:spPr>
          <a:xfrm>
            <a:off x="7324725" y="4124324"/>
            <a:ext cx="1017862" cy="529789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9273" y="2285443"/>
            <a:ext cx="7125668" cy="299141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4"/>
          <p:cNvSpPr txBox="1"/>
          <p:nvPr/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209" name="Google Shape;209;p14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Selecionar a opção “Cadastrar processo de compra/licitação”:</a:t>
            </a:r>
            <a:br>
              <a:rPr lang="pt-BR"/>
            </a:br>
            <a:endParaRPr/>
          </a:p>
        </p:txBody>
      </p:sp>
      <p:sp>
        <p:nvSpPr>
          <p:cNvPr id="211" name="Google Shape;211;p14"/>
          <p:cNvSpPr/>
          <p:nvPr/>
        </p:nvSpPr>
        <p:spPr>
          <a:xfrm>
            <a:off x="2502147" y="2924175"/>
            <a:ext cx="1898403" cy="227013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16322" y="5680361"/>
            <a:ext cx="8104710" cy="1177639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4"/>
          <p:cNvSpPr txBox="1"/>
          <p:nvPr/>
        </p:nvSpPr>
        <p:spPr>
          <a:xfrm>
            <a:off x="860548" y="5276854"/>
            <a:ext cx="778741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Indicar o Tipo de Compra: Materiais e clicar em </a:t>
            </a:r>
            <a:r>
              <a:rPr b="1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Continuar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4"/>
          <p:cNvSpPr/>
          <p:nvPr/>
        </p:nvSpPr>
        <p:spPr>
          <a:xfrm>
            <a:off x="5476875" y="6466963"/>
            <a:ext cx="908658" cy="227013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7865" y="2796408"/>
            <a:ext cx="9578981" cy="3037008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5"/>
          <p:cNvSpPr txBox="1"/>
          <p:nvPr/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221" name="Google Shape;221;p15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Inserir o número da requisição criada anteriormente e clicar em </a:t>
            </a:r>
            <a:r>
              <a:rPr b="1" lang="pt-BR"/>
              <a:t>Buscar</a:t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br>
              <a:rPr lang="pt-BR"/>
            </a:br>
            <a:endParaRPr/>
          </a:p>
        </p:txBody>
      </p:sp>
      <p:sp>
        <p:nvSpPr>
          <p:cNvPr id="223" name="Google Shape;223;p15"/>
          <p:cNvSpPr/>
          <p:nvPr/>
        </p:nvSpPr>
        <p:spPr>
          <a:xfrm>
            <a:off x="5563027" y="5523988"/>
            <a:ext cx="908658" cy="227013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16"/>
          <p:cNvGrpSpPr/>
          <p:nvPr/>
        </p:nvGrpSpPr>
        <p:grpSpPr>
          <a:xfrm>
            <a:off x="1468384" y="3370194"/>
            <a:ext cx="9274282" cy="2446743"/>
            <a:chOff x="1468384" y="3370194"/>
            <a:chExt cx="9274282" cy="2446743"/>
          </a:xfrm>
        </p:grpSpPr>
        <p:pic>
          <p:nvPicPr>
            <p:cNvPr id="229" name="Google Shape;229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68384" y="3370194"/>
              <a:ext cx="9274282" cy="24467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0" name="Google Shape;230;p16"/>
            <p:cNvSpPr/>
            <p:nvPr/>
          </p:nvSpPr>
          <p:spPr>
            <a:xfrm>
              <a:off x="1494262" y="4252823"/>
              <a:ext cx="84371" cy="51758"/>
            </a:xfrm>
            <a:prstGeom prst="rect">
              <a:avLst/>
            </a:prstGeom>
            <a:solidFill>
              <a:srgbClr val="00B0F0"/>
            </a:solidFill>
            <a:ln cap="flat" cmpd="sng" w="25400">
              <a:solidFill>
                <a:srgbClr val="00B0F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1482758" y="4491483"/>
              <a:ext cx="84371" cy="51758"/>
            </a:xfrm>
            <a:prstGeom prst="rect">
              <a:avLst/>
            </a:prstGeom>
            <a:solidFill>
              <a:srgbClr val="00B0F0"/>
            </a:solidFill>
            <a:ln cap="flat" cmpd="sng" w="25400">
              <a:solidFill>
                <a:srgbClr val="00B0F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1500016" y="4991823"/>
              <a:ext cx="84371" cy="51758"/>
            </a:xfrm>
            <a:prstGeom prst="rect">
              <a:avLst/>
            </a:prstGeom>
            <a:solidFill>
              <a:schemeClr val="accent1"/>
            </a:solidFill>
            <a:ln cap="flat" cmpd="sng" w="25400">
              <a:solidFill>
                <a:srgbClr val="00B0F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1500019" y="4724399"/>
              <a:ext cx="84371" cy="51758"/>
            </a:xfrm>
            <a:prstGeom prst="rect">
              <a:avLst/>
            </a:prstGeom>
            <a:solidFill>
              <a:schemeClr val="accent1"/>
            </a:solidFill>
            <a:ln cap="flat" cmpd="sng" w="25400">
              <a:solidFill>
                <a:srgbClr val="00B0F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" name="Google Shape;234;p16"/>
          <p:cNvSpPr txBox="1"/>
          <p:nvPr>
            <p:ph idx="1" type="body"/>
          </p:nvPr>
        </p:nvSpPr>
        <p:spPr>
          <a:xfrm>
            <a:off x="939133" y="1730775"/>
            <a:ext cx="10515600" cy="5299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Os sistema exibirá a lista dos itens da Requisição;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Selecionar os itens da requisição que deseja que sejam inseridos no processo de compra clicar em Inserir Itens;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Cada processo de compra pode ser composto por mais de uma requisição, por isso, após inserir os itens o sistema permite que seja feita a busca de  uma nova requisição.</a:t>
            </a:r>
            <a:endParaRPr/>
          </a:p>
        </p:txBody>
      </p:sp>
      <p:sp>
        <p:nvSpPr>
          <p:cNvPr id="235" name="Google Shape;235;p16"/>
          <p:cNvSpPr txBox="1"/>
          <p:nvPr/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236" name="Google Shape;236;p16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6"/>
          <p:cNvSpPr/>
          <p:nvPr/>
        </p:nvSpPr>
        <p:spPr>
          <a:xfrm>
            <a:off x="5563029" y="5479238"/>
            <a:ext cx="908658" cy="227013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oogle Shape;242;p17"/>
          <p:cNvGrpSpPr/>
          <p:nvPr/>
        </p:nvGrpSpPr>
        <p:grpSpPr>
          <a:xfrm>
            <a:off x="2044460" y="2481784"/>
            <a:ext cx="8057779" cy="4379471"/>
            <a:chOff x="2044460" y="2559418"/>
            <a:chExt cx="8057779" cy="4379471"/>
          </a:xfrm>
        </p:grpSpPr>
        <p:pic>
          <p:nvPicPr>
            <p:cNvPr id="243" name="Google Shape;243;p17"/>
            <p:cNvPicPr preferRelativeResize="0"/>
            <p:nvPr/>
          </p:nvPicPr>
          <p:blipFill rotWithShape="1">
            <a:blip r:embed="rId3">
              <a:alphaModFix/>
            </a:blip>
            <a:srcRect b="0" l="0" r="3067" t="49500"/>
            <a:stretch/>
          </p:blipFill>
          <p:spPr>
            <a:xfrm>
              <a:off x="2069792" y="4727275"/>
              <a:ext cx="8014487" cy="22116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17"/>
            <p:cNvPicPr preferRelativeResize="0"/>
            <p:nvPr/>
          </p:nvPicPr>
          <p:blipFill rotWithShape="1">
            <a:blip r:embed="rId4">
              <a:alphaModFix/>
            </a:blip>
            <a:srcRect b="0" l="1371" r="0" t="0"/>
            <a:stretch/>
          </p:blipFill>
          <p:spPr>
            <a:xfrm>
              <a:off x="2044460" y="2559418"/>
              <a:ext cx="8057779" cy="21378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5" name="Google Shape;245;p17"/>
          <p:cNvSpPr txBox="1"/>
          <p:nvPr>
            <p:ph idx="1" type="body"/>
          </p:nvPr>
        </p:nvSpPr>
        <p:spPr>
          <a:xfrm>
            <a:off x="847725" y="1739899"/>
            <a:ext cx="10515600" cy="52990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Após inserir a requisição ou as requisições desejadas, clicar em </a:t>
            </a:r>
            <a:r>
              <a:rPr b="1" lang="pt-BR"/>
              <a:t>Continuar.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46" name="Google Shape;246;p17"/>
          <p:cNvSpPr txBox="1"/>
          <p:nvPr/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247" name="Google Shape;247;p17"/>
          <p:cNvPicPr preferRelativeResize="0"/>
          <p:nvPr/>
        </p:nvPicPr>
        <p:blipFill rotWithShape="1">
          <a:blip r:embed="rId5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7"/>
          <p:cNvSpPr/>
          <p:nvPr/>
        </p:nvSpPr>
        <p:spPr>
          <a:xfrm>
            <a:off x="6382179" y="6694625"/>
            <a:ext cx="908658" cy="227013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8012" y="1978752"/>
            <a:ext cx="7673376" cy="485337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8"/>
          <p:cNvSpPr txBox="1"/>
          <p:nvPr>
            <p:ph idx="1" type="body"/>
          </p:nvPr>
        </p:nvSpPr>
        <p:spPr>
          <a:xfrm>
            <a:off x="838200" y="1825625"/>
            <a:ext cx="3533775" cy="464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Os dados gerais e os itens do processo de compra serão exibidos em resumo;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usuário deverá informação os “dados da licitação”, selecionando a opção de </a:t>
            </a:r>
            <a:r>
              <a:rPr b="1" lang="pt-BR"/>
              <a:t>Inexigibilidade </a:t>
            </a:r>
            <a:r>
              <a:rPr b="1" lang="pt-BR"/>
              <a:t>de Licitação.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Clicar em </a:t>
            </a:r>
            <a:r>
              <a:rPr b="1" lang="pt-BR"/>
              <a:t>Continuar.</a:t>
            </a:r>
            <a:endParaRPr b="1"/>
          </a:p>
        </p:txBody>
      </p:sp>
      <p:sp>
        <p:nvSpPr>
          <p:cNvPr id="255" name="Google Shape;255;p18"/>
          <p:cNvSpPr txBox="1"/>
          <p:nvPr/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256" name="Google Shape;256;p18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8"/>
          <p:cNvSpPr/>
          <p:nvPr/>
        </p:nvSpPr>
        <p:spPr>
          <a:xfrm>
            <a:off x="8496729" y="6524625"/>
            <a:ext cx="908658" cy="227013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Introdução</a:t>
            </a:r>
            <a:endParaRPr/>
          </a:p>
        </p:txBody>
      </p:sp>
      <p:sp>
        <p:nvSpPr>
          <p:cNvPr id="95" name="Google Shape;95;p2"/>
          <p:cNvSpPr txBox="1"/>
          <p:nvPr>
            <p:ph idx="1" type="body"/>
          </p:nvPr>
        </p:nvSpPr>
        <p:spPr>
          <a:xfrm>
            <a:off x="838200" y="1825625"/>
            <a:ext cx="10515600" cy="47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15265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pt-BR"/>
              <a:t>A inexigibilidade de licitação é um tipo de contratação definido no art. 25 da Lei nº. 8666/93 para as seguintes situações:</a:t>
            </a:r>
            <a:endParaRPr/>
          </a:p>
          <a:p>
            <a:pPr indent="-349011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pt-BR" sz="2050">
                <a:solidFill>
                  <a:srgbClr val="000000"/>
                </a:solidFill>
              </a:rPr>
              <a:t>I-para aquisição de materiais, equipamentos, ou gêneros que só possam ser fornecidos por produtor, empresa ou representante comercial exclusivo, vedada a preferência de marca, devendo a comprovação de exclusividade ser feita através de atestado fornecido pelo órgão de registro do comércio do local em que se realizaria a licitação ou a obra ou o serviço, pelo Sindicato, Federação ou Confederação Patronal, ou, ainda, pelas entidades equivalentes;</a:t>
            </a:r>
            <a:endParaRPr sz="2050">
              <a:solidFill>
                <a:srgbClr val="000000"/>
              </a:solidFill>
            </a:endParaRPr>
          </a:p>
          <a:p>
            <a:pPr indent="-349011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pt-BR" sz="2050">
                <a:solidFill>
                  <a:srgbClr val="000000"/>
                </a:solidFill>
              </a:rPr>
              <a:t>II - para a contratação de serviços técnicos enumerados no art. 13 desta Lei, de natureza singular, com profissionais ou empresas de notória especialização, vedada a inexigibilidade para serviços de publicidade e divulgação;</a:t>
            </a:r>
            <a:endParaRPr sz="2050">
              <a:solidFill>
                <a:srgbClr val="000000"/>
              </a:solidFill>
            </a:endParaRPr>
          </a:p>
          <a:p>
            <a:pPr indent="-349011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pt-BR" sz="2050">
                <a:solidFill>
                  <a:srgbClr val="000000"/>
                </a:solidFill>
              </a:rPr>
              <a:t>III - para contratação de profissional de qualquer setor artístico, diretamente ou através de empresário exclusivo, desde que consagrado pela crítica especializada ou pela opinião pública.</a:t>
            </a:r>
            <a:endParaRPr sz="2050">
              <a:solidFill>
                <a:srgbClr val="000000"/>
              </a:solidFill>
            </a:endParaRPr>
          </a:p>
          <a:p>
            <a:pPr indent="-215265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6666"/>
              <a:buChar char="•"/>
            </a:pPr>
            <a:r>
              <a:rPr lang="pt-BR"/>
              <a:t>As inexigibilidades podem ser instruídas e operacionalizadas pela própria unidade demandante, porém o registro no SIASG deverá ser feito exclusivamente pela DCS.</a:t>
            </a:r>
            <a:endParaRPr sz="2400"/>
          </a:p>
        </p:txBody>
      </p:sp>
      <p:pic>
        <p:nvPicPr>
          <p:cNvPr descr="Fundo preto com letras brancas&#10;&#10;Descrição gerada automaticamente" id="96" name="Google Shape;96;p2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60"/>
          <p:cNvPicPr preferRelativeResize="0"/>
          <p:nvPr/>
        </p:nvPicPr>
        <p:blipFill rotWithShape="1">
          <a:blip r:embed="rId3">
            <a:alphaModFix/>
          </a:blip>
          <a:srcRect b="4334" l="22603" r="23778" t="13252"/>
          <a:stretch/>
        </p:blipFill>
        <p:spPr>
          <a:xfrm>
            <a:off x="6190601" y="1533951"/>
            <a:ext cx="5982950" cy="5173124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60"/>
          <p:cNvSpPr txBox="1"/>
          <p:nvPr>
            <p:ph idx="1" type="body"/>
          </p:nvPr>
        </p:nvSpPr>
        <p:spPr>
          <a:xfrm>
            <a:off x="283000" y="1825625"/>
            <a:ext cx="5831400" cy="46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69999" lvl="0" marL="269999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pt-BR" sz="2700"/>
              <a:t>O </a:t>
            </a:r>
            <a:r>
              <a:rPr b="1" lang="pt-BR" sz="2700"/>
              <a:t>Assunto do Processo </a:t>
            </a:r>
            <a:r>
              <a:rPr lang="pt-BR" sz="2700"/>
              <a:t>sempre deve ser preenchido conforme as orientações do Protocolo, </a:t>
            </a:r>
            <a:r>
              <a:rPr lang="pt-BR" sz="2700">
                <a:solidFill>
                  <a:srgbClr val="FF0000"/>
                </a:solidFill>
              </a:rPr>
              <a:t>erros nesta descrição podem impactar negativamente no futuro.</a:t>
            </a:r>
            <a:endParaRPr sz="2700"/>
          </a:p>
          <a:p>
            <a:pPr indent="-22225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pt-BR" sz="2700"/>
              <a:t>O documento adicionado será o Relatório Detalhado de Requisições do Processo. Não é necessário adicionar nenhum outro neste momento.</a:t>
            </a:r>
            <a:endParaRPr sz="2700"/>
          </a:p>
          <a:p>
            <a:pPr indent="-20955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pt-BR" sz="2500"/>
              <a:t>O servidor que estiver cadastrando a requisição deverá selecionar o relatório e adicionar sua assinatura no documento.</a:t>
            </a:r>
            <a:endParaRPr sz="2500"/>
          </a:p>
        </p:txBody>
      </p:sp>
      <p:sp>
        <p:nvSpPr>
          <p:cNvPr id="264" name="Google Shape;264;p60"/>
          <p:cNvSpPr txBox="1"/>
          <p:nvPr/>
        </p:nvSpPr>
        <p:spPr>
          <a:xfrm>
            <a:off x="759558" y="67906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265" name="Google Shape;265;p60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60"/>
          <p:cNvSpPr/>
          <p:nvPr/>
        </p:nvSpPr>
        <p:spPr>
          <a:xfrm>
            <a:off x="11179499" y="6047749"/>
            <a:ext cx="908700" cy="227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60"/>
          <p:cNvSpPr/>
          <p:nvPr/>
        </p:nvSpPr>
        <p:spPr>
          <a:xfrm>
            <a:off x="6650475" y="2507950"/>
            <a:ext cx="5216700" cy="25011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38100">
            <a:solidFill>
              <a:srgbClr val="FF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61"/>
          <p:cNvPicPr preferRelativeResize="0"/>
          <p:nvPr/>
        </p:nvPicPr>
        <p:blipFill rotWithShape="1">
          <a:blip r:embed="rId3">
            <a:alphaModFix/>
          </a:blip>
          <a:srcRect b="42272" l="28912" r="29924" t="24027"/>
          <a:stretch/>
        </p:blipFill>
        <p:spPr>
          <a:xfrm>
            <a:off x="40338" y="3606513"/>
            <a:ext cx="3913699" cy="18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61"/>
          <p:cNvPicPr preferRelativeResize="0"/>
          <p:nvPr/>
        </p:nvPicPr>
        <p:blipFill rotWithShape="1">
          <a:blip r:embed="rId4">
            <a:alphaModFix/>
          </a:blip>
          <a:srcRect b="46695" l="29023" r="30022" t="23845"/>
          <a:stretch/>
        </p:blipFill>
        <p:spPr>
          <a:xfrm>
            <a:off x="8302788" y="3679000"/>
            <a:ext cx="3714624" cy="150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61"/>
          <p:cNvPicPr preferRelativeResize="0"/>
          <p:nvPr/>
        </p:nvPicPr>
        <p:blipFill rotWithShape="1">
          <a:blip r:embed="rId5">
            <a:alphaModFix/>
          </a:blip>
          <a:srcRect b="8326" l="23041" r="24839" t="73379"/>
          <a:stretch/>
        </p:blipFill>
        <p:spPr>
          <a:xfrm>
            <a:off x="4631725" y="1861170"/>
            <a:ext cx="6713520" cy="132554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61"/>
          <p:cNvSpPr txBox="1"/>
          <p:nvPr/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276" name="Google Shape;276;p61"/>
          <p:cNvPicPr preferRelativeResize="0"/>
          <p:nvPr/>
        </p:nvPicPr>
        <p:blipFill rotWithShape="1">
          <a:blip r:embed="rId6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61"/>
          <p:cNvSpPr/>
          <p:nvPr/>
        </p:nvSpPr>
        <p:spPr>
          <a:xfrm>
            <a:off x="9545408" y="2112446"/>
            <a:ext cx="908700" cy="227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61"/>
          <p:cNvSpPr/>
          <p:nvPr/>
        </p:nvSpPr>
        <p:spPr>
          <a:xfrm>
            <a:off x="11801049" y="4448375"/>
            <a:ext cx="260400" cy="227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6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8236" y="1676176"/>
            <a:ext cx="2897919" cy="1579193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61"/>
          <p:cNvSpPr/>
          <p:nvPr/>
        </p:nvSpPr>
        <p:spPr>
          <a:xfrm>
            <a:off x="1636050" y="5059625"/>
            <a:ext cx="429900" cy="167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61"/>
          <p:cNvSpPr/>
          <p:nvPr/>
        </p:nvSpPr>
        <p:spPr>
          <a:xfrm>
            <a:off x="3660125" y="2339450"/>
            <a:ext cx="908700" cy="167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61"/>
          <p:cNvPicPr preferRelativeResize="0"/>
          <p:nvPr/>
        </p:nvPicPr>
        <p:blipFill rotWithShape="1">
          <a:blip r:embed="rId8">
            <a:alphaModFix/>
          </a:blip>
          <a:srcRect b="45824" l="31799" r="32341" t="33022"/>
          <a:stretch/>
        </p:blipFill>
        <p:spPr>
          <a:xfrm>
            <a:off x="4317555" y="3862800"/>
            <a:ext cx="3714619" cy="123252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61"/>
          <p:cNvSpPr/>
          <p:nvPr/>
        </p:nvSpPr>
        <p:spPr>
          <a:xfrm>
            <a:off x="7734921" y="4618477"/>
            <a:ext cx="371400" cy="227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61"/>
          <p:cNvSpPr/>
          <p:nvPr/>
        </p:nvSpPr>
        <p:spPr>
          <a:xfrm>
            <a:off x="10037025" y="3235625"/>
            <a:ext cx="122700" cy="3765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61"/>
          <p:cNvSpPr/>
          <p:nvPr/>
        </p:nvSpPr>
        <p:spPr>
          <a:xfrm>
            <a:off x="8036425" y="4433650"/>
            <a:ext cx="190200" cy="113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61"/>
          <p:cNvSpPr/>
          <p:nvPr/>
        </p:nvSpPr>
        <p:spPr>
          <a:xfrm>
            <a:off x="4019375" y="4505375"/>
            <a:ext cx="190200" cy="1131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61"/>
          <p:cNvPicPr preferRelativeResize="0"/>
          <p:nvPr/>
        </p:nvPicPr>
        <p:blipFill rotWithShape="1">
          <a:blip r:embed="rId9">
            <a:alphaModFix/>
          </a:blip>
          <a:srcRect b="9947" l="23960" r="24896" t="78083"/>
          <a:stretch/>
        </p:blipFill>
        <p:spPr>
          <a:xfrm>
            <a:off x="3179025" y="5894025"/>
            <a:ext cx="6235402" cy="82082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61"/>
          <p:cNvSpPr/>
          <p:nvPr/>
        </p:nvSpPr>
        <p:spPr>
          <a:xfrm rot="2965213">
            <a:off x="3862825" y="5617128"/>
            <a:ext cx="693613" cy="789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61"/>
          <p:cNvSpPr/>
          <p:nvPr/>
        </p:nvSpPr>
        <p:spPr>
          <a:xfrm>
            <a:off x="6391150" y="6491150"/>
            <a:ext cx="683100" cy="167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"/>
          <p:cNvSpPr txBox="1"/>
          <p:nvPr>
            <p:ph type="title"/>
          </p:nvPr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Cadastro do Processo de Compra</a:t>
            </a:r>
            <a:endParaRPr/>
          </a:p>
        </p:txBody>
      </p:sp>
      <p:sp>
        <p:nvSpPr>
          <p:cNvPr id="295" name="Google Shape;295;p24"/>
          <p:cNvSpPr txBox="1"/>
          <p:nvPr>
            <p:ph idx="1" type="body"/>
          </p:nvPr>
        </p:nvSpPr>
        <p:spPr>
          <a:xfrm>
            <a:off x="258800" y="1714625"/>
            <a:ext cx="5391600" cy="53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</a:t>
            </a:r>
            <a:r>
              <a:rPr b="1" lang="pt-BR"/>
              <a:t>Assunto do Processo </a:t>
            </a:r>
            <a:r>
              <a:rPr lang="pt-BR"/>
              <a:t>já virá preenchido</a:t>
            </a:r>
            <a:r>
              <a:rPr lang="pt-BR">
                <a:solidFill>
                  <a:srgbClr val="000000"/>
                </a:solidFill>
              </a:rPr>
              <a:t>.</a:t>
            </a:r>
            <a:endParaRPr>
              <a:solidFill>
                <a:srgbClr val="000000"/>
              </a:solidFill>
            </a:endParaRPr>
          </a:p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Selecionar a opção Processo ELETRÔNICO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No</a:t>
            </a:r>
            <a:r>
              <a:rPr b="1" lang="pt-BR"/>
              <a:t> Assunto detalhado do Processo </a:t>
            </a:r>
            <a:r>
              <a:rPr lang="pt-BR"/>
              <a:t>o sistema exibirá a numeração da Inexigibilidade que foi gerada automaticamente, essa é a numeração que deve ser usada no SIASG pela DCS.</a:t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Fundo preto com letras brancas&#10;&#10;Descrição gerada automaticamente" id="296" name="Google Shape;296;p24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4"/>
          <p:cNvPicPr preferRelativeResize="0"/>
          <p:nvPr/>
        </p:nvPicPr>
        <p:blipFill rotWithShape="1">
          <a:blip r:embed="rId4">
            <a:alphaModFix/>
          </a:blip>
          <a:srcRect b="3339" l="24129" r="23753" t="10109"/>
          <a:stretch/>
        </p:blipFill>
        <p:spPr>
          <a:xfrm>
            <a:off x="6376900" y="1618575"/>
            <a:ext cx="5467373" cy="5107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7802" y="3825874"/>
            <a:ext cx="9321891" cy="28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5"/>
          <p:cNvSpPr txBox="1"/>
          <p:nvPr>
            <p:ph type="title"/>
          </p:nvPr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Cadastro do Processo de Compra</a:t>
            </a:r>
            <a:endParaRPr/>
          </a:p>
        </p:txBody>
      </p:sp>
      <p:sp>
        <p:nvSpPr>
          <p:cNvPr id="304" name="Google Shape;304;p25"/>
          <p:cNvSpPr txBox="1"/>
          <p:nvPr>
            <p:ph idx="1" type="body"/>
          </p:nvPr>
        </p:nvSpPr>
        <p:spPr>
          <a:xfrm>
            <a:off x="561717" y="1867026"/>
            <a:ext cx="10439657" cy="5314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art. 25 da Lei é o que deve ser selecionado, pois neste caso trata-se da compra de material dentro do limite de valor estabelecido; 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Nos ícones é possível clicar e visualizar os documentos produzidos para conferir se estão todos em conformidade.</a:t>
            </a:r>
            <a:endParaRPr/>
          </a:p>
        </p:txBody>
      </p:sp>
      <p:pic>
        <p:nvPicPr>
          <p:cNvPr descr="Fundo preto com letras brancas&#10;&#10;Descrição gerada automaticamente" id="305" name="Google Shape;305;p25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5"/>
          <p:cNvSpPr/>
          <p:nvPr/>
        </p:nvSpPr>
        <p:spPr>
          <a:xfrm>
            <a:off x="3639269" y="6176693"/>
            <a:ext cx="690692" cy="214464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5"/>
          <p:cNvSpPr/>
          <p:nvPr/>
        </p:nvSpPr>
        <p:spPr>
          <a:xfrm>
            <a:off x="4325740" y="6391157"/>
            <a:ext cx="2109565" cy="281317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6475" y="3801952"/>
            <a:ext cx="9369500" cy="3056048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6"/>
          <p:cNvSpPr txBox="1"/>
          <p:nvPr>
            <p:ph type="title"/>
          </p:nvPr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Cadastro do Processo de Compra</a:t>
            </a:r>
            <a:endParaRPr/>
          </a:p>
        </p:txBody>
      </p:sp>
      <p:sp>
        <p:nvSpPr>
          <p:cNvPr id="314" name="Google Shape;314;p26"/>
          <p:cNvSpPr txBox="1"/>
          <p:nvPr>
            <p:ph idx="1" type="body"/>
          </p:nvPr>
        </p:nvSpPr>
        <p:spPr>
          <a:xfrm>
            <a:off x="561717" y="1867026"/>
            <a:ext cx="10439657" cy="5314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Ao clicar em Gravar e Enviar para Licitação, o sistema exibirá os dados para unidade de destino;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 unidade demandante deverá selecionar ela mesma, e clicar em </a:t>
            </a:r>
            <a:r>
              <a:rPr b="1" lang="pt-BR"/>
              <a:t>Confirmar</a:t>
            </a:r>
            <a:r>
              <a:rPr lang="pt-BR"/>
              <a:t>.</a:t>
            </a:r>
            <a:endParaRPr/>
          </a:p>
        </p:txBody>
      </p:sp>
      <p:pic>
        <p:nvPicPr>
          <p:cNvPr descr="Fundo preto com letras brancas&#10;&#10;Descrição gerada automaticamente" id="315" name="Google Shape;315;p26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6"/>
          <p:cNvSpPr/>
          <p:nvPr/>
        </p:nvSpPr>
        <p:spPr>
          <a:xfrm>
            <a:off x="4975001" y="6553200"/>
            <a:ext cx="690692" cy="214464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6233" y="1596874"/>
            <a:ext cx="7078372" cy="52611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7"/>
          <p:cNvSpPr txBox="1"/>
          <p:nvPr>
            <p:ph idx="1" type="body"/>
          </p:nvPr>
        </p:nvSpPr>
        <p:spPr>
          <a:xfrm>
            <a:off x="838200" y="1825625"/>
            <a:ext cx="413680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processo eletrônico de compra está cadastrado.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Anotar número do processo.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 próxima etapa é o cadastro da proposta.</a:t>
            </a:r>
            <a:endParaRPr/>
          </a:p>
        </p:txBody>
      </p:sp>
      <p:sp>
        <p:nvSpPr>
          <p:cNvPr id="323" name="Google Shape;323;p27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324" name="Google Shape;324;p27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7"/>
          <p:cNvSpPr/>
          <p:nvPr/>
        </p:nvSpPr>
        <p:spPr>
          <a:xfrm>
            <a:off x="7099075" y="2016629"/>
            <a:ext cx="1387699" cy="271795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27"/>
          <p:cNvSpPr/>
          <p:nvPr/>
        </p:nvSpPr>
        <p:spPr>
          <a:xfrm>
            <a:off x="7792924" y="6176963"/>
            <a:ext cx="1387699" cy="271795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8256" y="3454129"/>
            <a:ext cx="9331413" cy="2722834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62"/>
          <p:cNvSpPr txBox="1"/>
          <p:nvPr>
            <p:ph idx="1" type="body"/>
          </p:nvPr>
        </p:nvSpPr>
        <p:spPr>
          <a:xfrm>
            <a:off x="838200" y="1825625"/>
            <a:ext cx="1082471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 pesquisa do fornecedor poderá ser feita por CNPJ ou Razão Social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Tendo identificado o fornecedor do primeiro orçamento que irá ser cadastrado é necessário preencher o </a:t>
            </a:r>
            <a:r>
              <a:rPr b="1" lang="pt-BR"/>
              <a:t>nº da proposta</a:t>
            </a:r>
            <a:r>
              <a:rPr lang="pt-BR"/>
              <a:t>, o </a:t>
            </a:r>
            <a:r>
              <a:rPr b="1" lang="pt-BR"/>
              <a:t>prazo de entrega</a:t>
            </a:r>
            <a:r>
              <a:rPr lang="pt-BR"/>
              <a:t> e de </a:t>
            </a:r>
            <a:r>
              <a:rPr b="1" lang="pt-BR"/>
              <a:t>validade</a:t>
            </a:r>
            <a:r>
              <a:rPr lang="pt-BR"/>
              <a:t> e, finalmente, </a:t>
            </a:r>
            <a:r>
              <a:rPr b="1" lang="pt-BR"/>
              <a:t>inserir a proposta</a:t>
            </a:r>
            <a:r>
              <a:rPr lang="pt-BR"/>
              <a:t>.</a:t>
            </a:r>
            <a:endParaRPr/>
          </a:p>
        </p:txBody>
      </p:sp>
      <p:sp>
        <p:nvSpPr>
          <p:cNvPr id="333" name="Google Shape;333;p62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334" name="Google Shape;334;p62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62"/>
          <p:cNvSpPr/>
          <p:nvPr/>
        </p:nvSpPr>
        <p:spPr>
          <a:xfrm>
            <a:off x="7962181" y="5577490"/>
            <a:ext cx="3313505" cy="305725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4739" y="1825625"/>
            <a:ext cx="5815264" cy="2222162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63"/>
          <p:cNvSpPr/>
          <p:nvPr/>
        </p:nvSpPr>
        <p:spPr>
          <a:xfrm>
            <a:off x="7457663" y="3148672"/>
            <a:ext cx="889482" cy="217588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63"/>
          <p:cNvSpPr txBox="1"/>
          <p:nvPr>
            <p:ph idx="1" type="body"/>
          </p:nvPr>
        </p:nvSpPr>
        <p:spPr>
          <a:xfrm>
            <a:off x="838200" y="1825625"/>
            <a:ext cx="397534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Buscar pelo número do item o qual você está inserindo o orçamento;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Preencher o </a:t>
            </a:r>
            <a:r>
              <a:rPr b="1" lang="pt-BR"/>
              <a:t>Valor Proposto</a:t>
            </a:r>
            <a:r>
              <a:rPr lang="pt-BR"/>
              <a:t> e a </a:t>
            </a:r>
            <a:r>
              <a:rPr b="1" lang="pt-BR"/>
              <a:t>Marca da Proposta, </a:t>
            </a:r>
            <a:r>
              <a:rPr lang="pt-BR"/>
              <a:t>clicar em </a:t>
            </a:r>
            <a:r>
              <a:rPr b="1" lang="pt-BR"/>
              <a:t>Inserir Item.</a:t>
            </a:r>
            <a:endParaRPr/>
          </a:p>
        </p:txBody>
      </p:sp>
      <p:sp>
        <p:nvSpPr>
          <p:cNvPr id="343" name="Google Shape;343;p63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344" name="Google Shape;344;p63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13540" y="4241745"/>
            <a:ext cx="5946463" cy="2118532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63"/>
          <p:cNvSpPr/>
          <p:nvPr/>
        </p:nvSpPr>
        <p:spPr>
          <a:xfrm>
            <a:off x="7316681" y="5616394"/>
            <a:ext cx="889482" cy="217588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4"/>
          <p:cNvSpPr txBox="1"/>
          <p:nvPr>
            <p:ph idx="1" type="body"/>
          </p:nvPr>
        </p:nvSpPr>
        <p:spPr>
          <a:xfrm>
            <a:off x="594142" y="2329277"/>
            <a:ext cx="458178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sistema automaticamente passará para o próximo item cadastrado;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Caso o mesmo fornecedor tenha oferecido orçamento também para o item 02, basta prosseguir e repetir a operação. </a:t>
            </a:r>
            <a:endParaRPr/>
          </a:p>
        </p:txBody>
      </p:sp>
      <p:sp>
        <p:nvSpPr>
          <p:cNvPr id="352" name="Google Shape;352;p64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353" name="Google Shape;353;p64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4938" y="2670606"/>
            <a:ext cx="6947062" cy="264494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64"/>
          <p:cNvSpPr/>
          <p:nvPr/>
        </p:nvSpPr>
        <p:spPr>
          <a:xfrm>
            <a:off x="8535965" y="4287358"/>
            <a:ext cx="889482" cy="217588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5"/>
          <p:cNvSpPr txBox="1"/>
          <p:nvPr>
            <p:ph idx="1" type="body"/>
          </p:nvPr>
        </p:nvSpPr>
        <p:spPr>
          <a:xfrm>
            <a:off x="749495" y="2634238"/>
            <a:ext cx="422550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Preencher </a:t>
            </a:r>
            <a:r>
              <a:rPr b="1" lang="pt-BR"/>
              <a:t>Valor Proposto </a:t>
            </a:r>
            <a:r>
              <a:rPr lang="pt-BR"/>
              <a:t>e </a:t>
            </a:r>
            <a:r>
              <a:rPr b="1" lang="pt-BR"/>
              <a:t>Marca Proposta </a:t>
            </a:r>
            <a:r>
              <a:rPr lang="pt-BR"/>
              <a:t>e clicar em </a:t>
            </a:r>
            <a:r>
              <a:rPr b="1" lang="pt-BR"/>
              <a:t>Inserir Item</a:t>
            </a:r>
            <a:r>
              <a:rPr lang="pt-BR"/>
              <a:t>. </a:t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Após ter inserido os valores propostos pelo primeiro orçamento, clicar em </a:t>
            </a:r>
            <a:r>
              <a:rPr b="1" lang="pt-BR"/>
              <a:t>Concluir Proposta.</a:t>
            </a:r>
            <a:endParaRPr/>
          </a:p>
        </p:txBody>
      </p:sp>
      <p:sp>
        <p:nvSpPr>
          <p:cNvPr id="361" name="Google Shape;361;p65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362" name="Google Shape;362;p65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7303" y="1901750"/>
            <a:ext cx="4591356" cy="2282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77303" y="4382239"/>
            <a:ext cx="4793195" cy="2475761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65"/>
          <p:cNvSpPr/>
          <p:nvPr/>
        </p:nvSpPr>
        <p:spPr>
          <a:xfrm>
            <a:off x="7428240" y="3426304"/>
            <a:ext cx="889482" cy="217588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65"/>
          <p:cNvSpPr/>
          <p:nvPr/>
        </p:nvSpPr>
        <p:spPr>
          <a:xfrm>
            <a:off x="7529159" y="5993909"/>
            <a:ext cx="889482" cy="217588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65"/>
          <p:cNvSpPr/>
          <p:nvPr/>
        </p:nvSpPr>
        <p:spPr>
          <a:xfrm>
            <a:off x="6983499" y="6533798"/>
            <a:ext cx="889482" cy="217588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 txBox="1"/>
          <p:nvPr>
            <p:ph idx="1" type="body"/>
          </p:nvPr>
        </p:nvSpPr>
        <p:spPr>
          <a:xfrm>
            <a:off x="838200" y="1825624"/>
            <a:ext cx="10515600" cy="4879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pt-BR" sz="2590"/>
              <a:t>O usuário requisitante deve consultar o </a:t>
            </a:r>
            <a:r>
              <a:rPr b="1" lang="pt-BR" sz="2590"/>
              <a:t>Catálogo de Material </a:t>
            </a:r>
            <a:r>
              <a:rPr lang="pt-BR" sz="2590"/>
              <a:t>antes de cadastrar sua requisição de material. 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pt-BR" sz="2590"/>
              <a:t>Caso não encontre o material desejado, deve realizar o cadastro de um novo material. 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b="1" lang="pt-BR" sz="2590"/>
              <a:t>Cadastro de novo material de consumo e permanente no catálogo</a:t>
            </a:r>
            <a:r>
              <a:rPr lang="pt-BR" sz="2590"/>
              <a:t>: deverá ser feita solicitação pela própria unidade por meio do SIPAC, ficando Diretoria de Almoxarifado e Patrimônio responsável apenas por sua conferência e autorização. Guia: </a:t>
            </a:r>
            <a:r>
              <a:rPr lang="pt-BR" sz="2590" u="sng">
                <a:solidFill>
                  <a:schemeClr val="hlink"/>
                </a:solidFill>
                <a:hlinkClick r:id="rId3"/>
              </a:rPr>
              <a:t>https://www.ctic.ufpa.br/publicacoes/documentos/SIPAC/Catalogo_de_Material.pdf</a:t>
            </a:r>
            <a:endParaRPr sz="2590"/>
          </a:p>
          <a:p>
            <a:pPr indent="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590"/>
          </a:p>
        </p:txBody>
      </p:sp>
      <p:sp>
        <p:nvSpPr>
          <p:cNvPr id="102" name="Google Shape;102;p4"/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material</a:t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103" name="Google Shape;103;p4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6"/>
          <p:cNvSpPr txBox="1"/>
          <p:nvPr>
            <p:ph idx="1" type="body"/>
          </p:nvPr>
        </p:nvSpPr>
        <p:spPr>
          <a:xfrm>
            <a:off x="1062408" y="1823356"/>
            <a:ext cx="994489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Os valores propostos pelo fornecedor para os itens da dispensa serão relacionados, conforme abaixo.</a:t>
            </a:r>
            <a:endParaRPr/>
          </a:p>
        </p:txBody>
      </p:sp>
      <p:sp>
        <p:nvSpPr>
          <p:cNvPr id="373" name="Google Shape;373;p66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374" name="Google Shape;374;p66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4887" y="2851652"/>
            <a:ext cx="9321891" cy="269427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66"/>
          <p:cNvSpPr txBox="1"/>
          <p:nvPr/>
        </p:nvSpPr>
        <p:spPr>
          <a:xfrm>
            <a:off x="897145" y="5736873"/>
            <a:ext cx="994489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se trata de inexigibilidade apenas uma proposta será cadastrada no sistema.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66"/>
          <p:cNvSpPr/>
          <p:nvPr/>
        </p:nvSpPr>
        <p:spPr>
          <a:xfrm>
            <a:off x="4423650" y="5200163"/>
            <a:ext cx="1226652" cy="345762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2340" y="2537841"/>
            <a:ext cx="9283803" cy="4208017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68"/>
          <p:cNvSpPr txBox="1"/>
          <p:nvPr>
            <p:ph idx="1" type="body"/>
          </p:nvPr>
        </p:nvSpPr>
        <p:spPr>
          <a:xfrm>
            <a:off x="1009969" y="1849425"/>
            <a:ext cx="9944897" cy="11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pt-BR"/>
              <a:t>O próximo passo será o de julgamento da proposta</a:t>
            </a:r>
            <a:endParaRPr/>
          </a:p>
        </p:txBody>
      </p:sp>
      <p:sp>
        <p:nvSpPr>
          <p:cNvPr id="384" name="Google Shape;384;p68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385" name="Google Shape;385;p68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8"/>
          <p:cNvSpPr/>
          <p:nvPr/>
        </p:nvSpPr>
        <p:spPr>
          <a:xfrm>
            <a:off x="4891177" y="5211214"/>
            <a:ext cx="2242868" cy="533977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5784" y="1935642"/>
            <a:ext cx="6238261" cy="2478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8589" y="4586253"/>
            <a:ext cx="7581537" cy="2265667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69"/>
          <p:cNvSpPr txBox="1"/>
          <p:nvPr>
            <p:ph idx="1" type="body"/>
          </p:nvPr>
        </p:nvSpPr>
        <p:spPr>
          <a:xfrm>
            <a:off x="7134045" y="1803943"/>
            <a:ext cx="4675669" cy="30106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pt-BR" sz="2590"/>
              <a:t>O sistema selecionará o menor valor cadastrados para cada item.</a:t>
            </a:r>
            <a:endParaRPr/>
          </a:p>
          <a:p>
            <a:pPr indent="-228600" lvl="0" marL="22860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pt-BR" sz="2590"/>
              <a:t>Conferir se os valores estão corretos e clicar em Confirmar.</a:t>
            </a:r>
            <a:endParaRPr sz="2590"/>
          </a:p>
        </p:txBody>
      </p:sp>
      <p:sp>
        <p:nvSpPr>
          <p:cNvPr id="394" name="Google Shape;394;p69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395" name="Google Shape;395;p69"/>
          <p:cNvPicPr preferRelativeResize="0"/>
          <p:nvPr/>
        </p:nvPicPr>
        <p:blipFill rotWithShape="1">
          <a:blip r:embed="rId5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69"/>
          <p:cNvSpPr/>
          <p:nvPr/>
        </p:nvSpPr>
        <p:spPr>
          <a:xfrm>
            <a:off x="3864634" y="4212901"/>
            <a:ext cx="897146" cy="201433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69"/>
          <p:cNvSpPr/>
          <p:nvPr/>
        </p:nvSpPr>
        <p:spPr>
          <a:xfrm>
            <a:off x="6409425" y="6625087"/>
            <a:ext cx="724619" cy="226833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988" y="2457730"/>
            <a:ext cx="7659702" cy="4573417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70"/>
          <p:cNvSpPr txBox="1"/>
          <p:nvPr>
            <p:ph idx="1" type="body"/>
          </p:nvPr>
        </p:nvSpPr>
        <p:spPr>
          <a:xfrm>
            <a:off x="1009969" y="1849425"/>
            <a:ext cx="9944897" cy="11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pt-BR"/>
              <a:t>Desta tela é necessário apenas Emitir Resumo para Empenho</a:t>
            </a:r>
            <a:endParaRPr/>
          </a:p>
        </p:txBody>
      </p:sp>
      <p:sp>
        <p:nvSpPr>
          <p:cNvPr id="404" name="Google Shape;404;p70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405" name="Google Shape;405;p70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70"/>
          <p:cNvSpPr/>
          <p:nvPr/>
        </p:nvSpPr>
        <p:spPr>
          <a:xfrm>
            <a:off x="4860983" y="5426875"/>
            <a:ext cx="2242868" cy="533977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71"/>
          <p:cNvSpPr txBox="1"/>
          <p:nvPr>
            <p:ph idx="1" type="body"/>
          </p:nvPr>
        </p:nvSpPr>
        <p:spPr>
          <a:xfrm>
            <a:off x="889199" y="2256032"/>
            <a:ext cx="4398793" cy="11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pt-BR"/>
              <a:t>Conferir os Dados Gerais e clicar em </a:t>
            </a:r>
            <a:r>
              <a:rPr b="1" lang="pt-BR"/>
              <a:t>Confirmar</a:t>
            </a:r>
            <a:r>
              <a:rPr lang="pt-BR"/>
              <a:t>.</a:t>
            </a:r>
            <a:endParaRPr/>
          </a:p>
        </p:txBody>
      </p:sp>
      <p:sp>
        <p:nvSpPr>
          <p:cNvPr id="412" name="Google Shape;412;p71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413" name="Google Shape;413;p71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83561" y="1698459"/>
            <a:ext cx="5168586" cy="2632653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71"/>
          <p:cNvSpPr/>
          <p:nvPr/>
        </p:nvSpPr>
        <p:spPr>
          <a:xfrm>
            <a:off x="7039156" y="3976778"/>
            <a:ext cx="720302" cy="206624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6" name="Google Shape;416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87992" y="4468385"/>
            <a:ext cx="6051353" cy="238961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71"/>
          <p:cNvSpPr txBox="1"/>
          <p:nvPr/>
        </p:nvSpPr>
        <p:spPr>
          <a:xfrm>
            <a:off x="808686" y="4979103"/>
            <a:ext cx="4398793" cy="15683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pt-BR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dados do processo serão exibidos, clicar em Imprimir Lista de Resumos para Empenho.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71"/>
          <p:cNvSpPr/>
          <p:nvPr/>
        </p:nvSpPr>
        <p:spPr>
          <a:xfrm>
            <a:off x="7039156" y="6265653"/>
            <a:ext cx="2510286" cy="501592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2"/>
          <p:cNvSpPr txBox="1"/>
          <p:nvPr>
            <p:ph idx="1" type="body"/>
          </p:nvPr>
        </p:nvSpPr>
        <p:spPr>
          <a:xfrm>
            <a:off x="889199" y="2256031"/>
            <a:ext cx="4398793" cy="40843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pt-BR"/>
              <a:t>Este relatório deve ser salvo em PDF. ao invés de impresso.</a:t>
            </a:r>
            <a:endParaRPr/>
          </a:p>
          <a:p>
            <a:pPr indent="-50800" lvl="0" marL="22860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50800" lvl="0" marL="22860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pt-BR"/>
              <a:t>Está concluído o registro do processo de compra no SIPAC, o próximo passo será adicionar os documentos completos no processo e enviá-lo a DCS para registro no SIASG.</a:t>
            </a:r>
            <a:endParaRPr/>
          </a:p>
        </p:txBody>
      </p:sp>
      <p:sp>
        <p:nvSpPr>
          <p:cNvPr id="424" name="Google Shape;424;p72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Cadastro do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425" name="Google Shape;425;p72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72"/>
          <p:cNvSpPr/>
          <p:nvPr/>
        </p:nvSpPr>
        <p:spPr>
          <a:xfrm>
            <a:off x="7039156" y="3976778"/>
            <a:ext cx="720302" cy="206624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" name="Google Shape;427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49523" y="1762818"/>
            <a:ext cx="6341552" cy="4360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3162" y="2914898"/>
            <a:ext cx="9445675" cy="1028203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29"/>
          <p:cNvSpPr txBox="1"/>
          <p:nvPr>
            <p:ph type="title"/>
          </p:nvPr>
        </p:nvSpPr>
        <p:spPr>
          <a:xfrm>
            <a:off x="623774" y="7081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434" name="Google Shape;434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 unidade deverá receber o processo enviado para si mesma, para isso deve entrar na Mesa Virtual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161925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</a:pPr>
            <a:r>
              <a:t/>
            </a:r>
            <a:endParaRPr sz="1050"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Verificar os</a:t>
            </a:r>
            <a:r>
              <a:rPr b="1" lang="pt-BR"/>
              <a:t> Processos pendentes de recebimento na unidade.</a:t>
            </a:r>
            <a:endParaRPr b="1"/>
          </a:p>
        </p:txBody>
      </p:sp>
      <p:sp>
        <p:nvSpPr>
          <p:cNvPr id="435" name="Google Shape;435;p29"/>
          <p:cNvSpPr/>
          <p:nvPr/>
        </p:nvSpPr>
        <p:spPr>
          <a:xfrm>
            <a:off x="9394074" y="3221664"/>
            <a:ext cx="1424763" cy="41467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6" name="Google Shape;43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1018" y="4939114"/>
            <a:ext cx="10617208" cy="1918885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9"/>
          <p:cNvSpPr/>
          <p:nvPr/>
        </p:nvSpPr>
        <p:spPr>
          <a:xfrm>
            <a:off x="8881730" y="5443350"/>
            <a:ext cx="2799314" cy="362027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438" name="Google Shape;438;p29"/>
          <p:cNvPicPr preferRelativeResize="0"/>
          <p:nvPr/>
        </p:nvPicPr>
        <p:blipFill rotWithShape="1">
          <a:blip r:embed="rId5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11418" y="4538812"/>
            <a:ext cx="8580582" cy="2294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0"/>
          <p:cNvPicPr preferRelativeResize="0"/>
          <p:nvPr/>
        </p:nvPicPr>
        <p:blipFill rotWithShape="1">
          <a:blip r:embed="rId4">
            <a:alphaModFix/>
          </a:blip>
          <a:srcRect b="0" l="0" r="0" t="10341"/>
          <a:stretch/>
        </p:blipFill>
        <p:spPr>
          <a:xfrm>
            <a:off x="8289637" y="868616"/>
            <a:ext cx="3370735" cy="3132678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0"/>
          <p:cNvSpPr txBox="1"/>
          <p:nvPr>
            <p:ph type="title"/>
          </p:nvPr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 sz="3600"/>
          </a:p>
        </p:txBody>
      </p:sp>
      <p:sp>
        <p:nvSpPr>
          <p:cNvPr id="446" name="Google Shape;446;p30"/>
          <p:cNvSpPr txBox="1"/>
          <p:nvPr>
            <p:ph idx="1" type="body"/>
          </p:nvPr>
        </p:nvSpPr>
        <p:spPr>
          <a:xfrm>
            <a:off x="838200" y="1825625"/>
            <a:ext cx="696609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Identificar o processo enviado (número do processo da compra), clicar no ícone  e selecionar a opção </a:t>
            </a:r>
            <a:r>
              <a:rPr b="1" lang="pt-BR"/>
              <a:t>Registrar Recebimento;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No momento do recebimento a unidade tem a opção de gerenciar a distribuição do processo por meio das gavetas;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22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</a:pPr>
            <a:r>
              <a:t/>
            </a:r>
            <a:endParaRPr b="1" sz="100"/>
          </a:p>
        </p:txBody>
      </p:sp>
      <p:pic>
        <p:nvPicPr>
          <p:cNvPr id="447" name="Google Shape;447;p30"/>
          <p:cNvPicPr preferRelativeResize="0"/>
          <p:nvPr/>
        </p:nvPicPr>
        <p:blipFill rotWithShape="1">
          <a:blip r:embed="rId5">
            <a:alphaModFix/>
          </a:blip>
          <a:srcRect b="0" l="0" r="17550" t="0"/>
          <a:stretch/>
        </p:blipFill>
        <p:spPr>
          <a:xfrm>
            <a:off x="7205486" y="2280835"/>
            <a:ext cx="306180" cy="3427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do preto com letras brancas&#10;&#10;Descrição gerada automaticamente" id="448" name="Google Shape;448;p30"/>
          <p:cNvPicPr preferRelativeResize="0"/>
          <p:nvPr/>
        </p:nvPicPr>
        <p:blipFill rotWithShape="1">
          <a:blip r:embed="rId6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0"/>
          <p:cNvSpPr/>
          <p:nvPr/>
        </p:nvSpPr>
        <p:spPr>
          <a:xfrm>
            <a:off x="6681517" y="6361175"/>
            <a:ext cx="1354119" cy="261298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982" y="2674200"/>
            <a:ext cx="11918035" cy="2127374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Tendo sido recebido o processo passará a constar em</a:t>
            </a:r>
            <a:r>
              <a:rPr b="1" lang="pt-BR"/>
              <a:t> Processos na Unidade;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56" name="Google Shape;456;p31"/>
          <p:cNvSpPr/>
          <p:nvPr/>
        </p:nvSpPr>
        <p:spPr>
          <a:xfrm>
            <a:off x="8692291" y="2789161"/>
            <a:ext cx="2799314" cy="362027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31"/>
          <p:cNvSpPr txBox="1"/>
          <p:nvPr/>
        </p:nvSpPr>
        <p:spPr>
          <a:xfrm>
            <a:off x="623774" y="7081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458" name="Google Shape;458;p31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0787" y="2685785"/>
            <a:ext cx="9411213" cy="4172215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Ao clicar no número do processo é possível visualizar os documentos já adicionados ao processo de compra, que será somente o relatório da requisição.</a:t>
            </a:r>
            <a:endParaRPr b="1"/>
          </a:p>
        </p:txBody>
      </p:sp>
      <p:sp>
        <p:nvSpPr>
          <p:cNvPr id="465" name="Google Shape;465;p32"/>
          <p:cNvSpPr txBox="1"/>
          <p:nvPr/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466" name="Google Shape;466;p32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b9d706dfec_0_0"/>
          <p:cNvSpPr txBox="1"/>
          <p:nvPr>
            <p:ph type="title"/>
          </p:nvPr>
        </p:nvSpPr>
        <p:spPr>
          <a:xfrm>
            <a:off x="623774" y="70812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Autorização da despesa</a:t>
            </a:r>
            <a:endParaRPr sz="3600"/>
          </a:p>
        </p:txBody>
      </p:sp>
      <p:sp>
        <p:nvSpPr>
          <p:cNvPr id="109" name="Google Shape;109;gb9d706dfec_0_0"/>
          <p:cNvSpPr txBox="1"/>
          <p:nvPr>
            <p:ph idx="1" type="body"/>
          </p:nvPr>
        </p:nvSpPr>
        <p:spPr>
          <a:xfrm>
            <a:off x="670187" y="1825625"/>
            <a:ext cx="100914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pt-BR" sz="2590"/>
              <a:t>Caso a unidade não possua orçamento para custear a despesa que irá realizar poderá Abrir um Processo, instruí-lo com todos os documentos necessário e encaminhá-lo à unidade para quem irá solicitar o recurso.</a:t>
            </a:r>
            <a:endParaRPr sz="2590"/>
          </a:p>
          <a:p>
            <a:pPr indent="0" lvl="0" marL="4572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590"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90"/>
              <a:buChar char="•"/>
            </a:pPr>
            <a:r>
              <a:rPr lang="pt-BR" sz="2590"/>
              <a:t>O tutorial para esse passo a passo estará disponível em outro arquivo.</a:t>
            </a:r>
            <a:endParaRPr sz="2590"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590"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t/>
            </a:r>
            <a:endParaRPr sz="2590"/>
          </a:p>
          <a:p>
            <a:pPr indent="-166941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71"/>
              <a:buNone/>
            </a:pPr>
            <a:r>
              <a:t/>
            </a:r>
            <a:endParaRPr sz="971"/>
          </a:p>
        </p:txBody>
      </p:sp>
      <p:pic>
        <p:nvPicPr>
          <p:cNvPr descr="Fundo preto com letras brancas&#10;&#10;Descrição gerada automaticamente" id="110" name="Google Shape;110;gb9d706dfec_0_0"/>
          <p:cNvPicPr preferRelativeResize="0"/>
          <p:nvPr/>
        </p:nvPicPr>
        <p:blipFill rotWithShape="1">
          <a:blip r:embed="rId3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2722" y="3792911"/>
            <a:ext cx="10664472" cy="2170651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3"/>
          <p:cNvSpPr txBox="1"/>
          <p:nvPr>
            <p:ph idx="1" type="body"/>
          </p:nvPr>
        </p:nvSpPr>
        <p:spPr>
          <a:xfrm>
            <a:off x="990467" y="189028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As opções do menu do DOCUMENTO são: </a:t>
            </a:r>
            <a:r>
              <a:rPr b="1" lang="pt-BR"/>
              <a:t>visualizar dados do documento, visualizar leituras, assinaturas, tornar restrito, solicitar cancelamento do documento, baixar arquivo (HTML), baixar arquivo (PDF). </a:t>
            </a:r>
            <a:endParaRPr b="1"/>
          </a:p>
        </p:txBody>
      </p:sp>
      <p:sp>
        <p:nvSpPr>
          <p:cNvPr id="473" name="Google Shape;473;p33"/>
          <p:cNvSpPr txBox="1"/>
          <p:nvPr/>
        </p:nvSpPr>
        <p:spPr>
          <a:xfrm>
            <a:off x="759558" y="67906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474" name="Google Shape;474;p33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33"/>
          <p:cNvSpPr/>
          <p:nvPr/>
        </p:nvSpPr>
        <p:spPr>
          <a:xfrm>
            <a:off x="9144001" y="4151674"/>
            <a:ext cx="2592976" cy="670492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4"/>
          <p:cNvSpPr txBox="1"/>
          <p:nvPr>
            <p:ph type="title"/>
          </p:nvPr>
        </p:nvSpPr>
        <p:spPr>
          <a:xfrm>
            <a:off x="838200" y="73891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 sz="3600"/>
          </a:p>
        </p:txBody>
      </p:sp>
      <p:sp>
        <p:nvSpPr>
          <p:cNvPr id="481" name="Google Shape;481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Deve-se identificar o processo em </a:t>
            </a:r>
            <a:r>
              <a:rPr b="1" lang="pt-BR"/>
              <a:t>Processos na Unidade,</a:t>
            </a:r>
            <a:r>
              <a:rPr lang="pt-BR"/>
              <a:t> clicar no ícone	e selecionar a opção </a:t>
            </a:r>
            <a:r>
              <a:rPr b="1" lang="pt-BR"/>
              <a:t>Adicionar Documento.</a:t>
            </a:r>
            <a:endParaRPr b="1"/>
          </a:p>
        </p:txBody>
      </p:sp>
      <p:pic>
        <p:nvPicPr>
          <p:cNvPr id="482" name="Google Shape;48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6526" y="2337331"/>
            <a:ext cx="371352" cy="3427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do preto com letras brancas&#10;&#10;Descrição gerada automaticamente" id="483" name="Google Shape;483;p34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5819" y="3295650"/>
            <a:ext cx="10358300" cy="356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5"/>
          <p:cNvSpPr txBox="1"/>
          <p:nvPr>
            <p:ph type="title"/>
          </p:nvPr>
        </p:nvSpPr>
        <p:spPr>
          <a:xfrm>
            <a:off x="742950" y="72635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pic>
        <p:nvPicPr>
          <p:cNvPr id="490" name="Google Shape;490;p35"/>
          <p:cNvPicPr preferRelativeResize="0"/>
          <p:nvPr/>
        </p:nvPicPr>
        <p:blipFill rotWithShape="1">
          <a:blip r:embed="rId3">
            <a:alphaModFix/>
          </a:blip>
          <a:srcRect b="4865" l="50412" r="1887" t="31536"/>
          <a:stretch/>
        </p:blipFill>
        <p:spPr>
          <a:xfrm>
            <a:off x="7725225" y="2453125"/>
            <a:ext cx="4466776" cy="3348424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35"/>
          <p:cNvSpPr txBox="1"/>
          <p:nvPr>
            <p:ph idx="1" type="body"/>
          </p:nvPr>
        </p:nvSpPr>
        <p:spPr>
          <a:xfrm>
            <a:off x="285751" y="2024176"/>
            <a:ext cx="8229600" cy="4586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/>
              <a:t>O que significa cada opção?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pt-BR"/>
              <a:t>Adicionar Novo Documento: </a:t>
            </a:r>
            <a:r>
              <a:rPr lang="pt-BR"/>
              <a:t>Será adicionado um por um dos documentos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pt-BR"/>
              <a:t>Adicionar Novos Documentos em Lote: </a:t>
            </a:r>
            <a:r>
              <a:rPr lang="pt-BR"/>
              <a:t>inserção de mais de um documento ao processo de uma só vez, </a:t>
            </a:r>
            <a:r>
              <a:rPr lang="pt-BR" u="sng"/>
              <a:t>somente poderá ser utilizada para o caso de documentos digitalizados.</a:t>
            </a:r>
            <a:endParaRPr u="sng"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pt-BR"/>
              <a:t>Adicionar Novo Documento a partir de modelo: </a:t>
            </a:r>
            <a:r>
              <a:rPr lang="pt-BR"/>
              <a:t>alguns tipos de documentos já estão padronizados no sistema;</a:t>
            </a:r>
            <a:endParaRPr/>
          </a:p>
        </p:txBody>
      </p:sp>
      <p:pic>
        <p:nvPicPr>
          <p:cNvPr descr="Fundo preto com letras brancas&#10;&#10;Descrição gerada automaticamente" id="492" name="Google Shape;492;p35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b72bc9b6f0_0_18"/>
          <p:cNvSpPr txBox="1"/>
          <p:nvPr>
            <p:ph type="title"/>
          </p:nvPr>
        </p:nvSpPr>
        <p:spPr>
          <a:xfrm>
            <a:off x="742950" y="72635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498" name="Google Shape;498;gb72bc9b6f0_0_18"/>
          <p:cNvSpPr txBox="1"/>
          <p:nvPr>
            <p:ph idx="1" type="body"/>
          </p:nvPr>
        </p:nvSpPr>
        <p:spPr>
          <a:xfrm>
            <a:off x="544850" y="2467550"/>
            <a:ext cx="11024700" cy="45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pt-BR"/>
              <a:t>Adicionar Novo Documento: </a:t>
            </a:r>
            <a:r>
              <a:rPr lang="pt-BR"/>
              <a:t>para o ofício, pois nele deve constar a assinatura do ordenador de despesa da unidade.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Os demais documentos, se forem ser assinados por uma única pessoa poderão ser adicionados em lote.</a:t>
            </a:r>
            <a:endParaRPr/>
          </a:p>
        </p:txBody>
      </p:sp>
      <p:pic>
        <p:nvPicPr>
          <p:cNvPr descr="Fundo preto com letras brancas&#10;&#10;Descrição gerada automaticamente" id="499" name="Google Shape;499;gb72bc9b6f0_0_18"/>
          <p:cNvPicPr preferRelativeResize="0"/>
          <p:nvPr/>
        </p:nvPicPr>
        <p:blipFill rotWithShape="1">
          <a:blip r:embed="rId3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3"/>
          <p:cNvSpPr txBox="1"/>
          <p:nvPr>
            <p:ph type="title"/>
          </p:nvPr>
        </p:nvSpPr>
        <p:spPr>
          <a:xfrm>
            <a:off x="690590" y="83030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505" name="Google Shape;505;p73"/>
          <p:cNvSpPr txBox="1"/>
          <p:nvPr>
            <p:ph idx="1" type="body"/>
          </p:nvPr>
        </p:nvSpPr>
        <p:spPr>
          <a:xfrm>
            <a:off x="838200" y="200604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Selecionou-se a opção </a:t>
            </a:r>
            <a:r>
              <a:rPr b="1" lang="pt-BR"/>
              <a:t>Adicionar Novo Documento</a:t>
            </a:r>
            <a:endParaRPr/>
          </a:p>
        </p:txBody>
      </p:sp>
      <p:pic>
        <p:nvPicPr>
          <p:cNvPr descr="Fundo preto com letras brancas&#10;&#10;Descrição gerada automaticamente" id="506" name="Google Shape;506;p73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73"/>
          <p:cNvSpPr txBox="1"/>
          <p:nvPr/>
        </p:nvSpPr>
        <p:spPr>
          <a:xfrm>
            <a:off x="838201" y="2483329"/>
            <a:ext cx="4320396" cy="42472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pt-BR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 selecionar essa opção o sistema abrirá a tela ao lado;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pt-BR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primeiro documento será o Ofício de Requisição, o qual deve obedecer ao modelo disponibilizado pela PROAD.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8" name="Google Shape;508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71071" y="2360849"/>
            <a:ext cx="5925206" cy="4510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4"/>
          <p:cNvSpPr txBox="1"/>
          <p:nvPr>
            <p:ph type="title"/>
          </p:nvPr>
        </p:nvSpPr>
        <p:spPr>
          <a:xfrm>
            <a:off x="690590" y="83030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pic>
        <p:nvPicPr>
          <p:cNvPr descr="Fundo preto com letras brancas&#10;&#10;Descrição gerada automaticamente" id="514" name="Google Shape;514;p74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74"/>
          <p:cNvSpPr txBox="1"/>
          <p:nvPr/>
        </p:nvSpPr>
        <p:spPr>
          <a:xfrm>
            <a:off x="838201" y="2483329"/>
            <a:ext cx="4320396" cy="2092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pt-BR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Tendo escrito o documento, deve-se clicar em </a:t>
            </a:r>
            <a:r>
              <a:rPr b="1" i="0" lang="pt-BR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Documento.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6" name="Google Shape;516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22024" y="2360849"/>
            <a:ext cx="6306387" cy="4374671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74"/>
          <p:cNvSpPr/>
          <p:nvPr/>
        </p:nvSpPr>
        <p:spPr>
          <a:xfrm>
            <a:off x="8031188" y="6487063"/>
            <a:ext cx="1164566" cy="265709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75"/>
          <p:cNvPicPr preferRelativeResize="0"/>
          <p:nvPr/>
        </p:nvPicPr>
        <p:blipFill rotWithShape="1">
          <a:blip r:embed="rId3">
            <a:alphaModFix/>
          </a:blip>
          <a:srcRect b="7976" l="23599" r="24405" t="64786"/>
          <a:stretch/>
        </p:blipFill>
        <p:spPr>
          <a:xfrm>
            <a:off x="1782900" y="3075250"/>
            <a:ext cx="7537200" cy="2220801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75"/>
          <p:cNvSpPr txBox="1"/>
          <p:nvPr>
            <p:ph type="title"/>
          </p:nvPr>
        </p:nvSpPr>
        <p:spPr>
          <a:xfrm>
            <a:off x="690590" y="83030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524" name="Google Shape;524;p75"/>
          <p:cNvSpPr txBox="1"/>
          <p:nvPr>
            <p:ph idx="1" type="body"/>
          </p:nvPr>
        </p:nvSpPr>
        <p:spPr>
          <a:xfrm>
            <a:off x="838200" y="2006041"/>
            <a:ext cx="10515600" cy="4713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documento passará a constar em Documentos no processo. O usuário deverá selecionar o ofício e clicar em </a:t>
            </a:r>
            <a:r>
              <a:rPr b="1" lang="pt-BR"/>
              <a:t>Adicionar Assinante</a:t>
            </a:r>
            <a:r>
              <a:rPr lang="pt-BR"/>
              <a:t>.</a:t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Neste caso, o usuário deverá, em </a:t>
            </a:r>
            <a:r>
              <a:rPr b="1" lang="pt-BR"/>
              <a:t>Servidor da Unidade</a:t>
            </a:r>
            <a:r>
              <a:rPr lang="pt-BR"/>
              <a:t>, selecionar o nome do Ordenador de Despesa da unidade que está autorizando a compra.</a:t>
            </a:r>
            <a:endParaRPr/>
          </a:p>
        </p:txBody>
      </p:sp>
      <p:pic>
        <p:nvPicPr>
          <p:cNvPr descr="Fundo preto com letras brancas&#10;&#10;Descrição gerada automaticamente" id="525" name="Google Shape;525;p75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75"/>
          <p:cNvSpPr/>
          <p:nvPr/>
        </p:nvSpPr>
        <p:spPr>
          <a:xfrm>
            <a:off x="8084329" y="3801630"/>
            <a:ext cx="1364100" cy="221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76"/>
          <p:cNvPicPr preferRelativeResize="0"/>
          <p:nvPr/>
        </p:nvPicPr>
        <p:blipFill rotWithShape="1">
          <a:blip r:embed="rId3">
            <a:alphaModFix/>
          </a:blip>
          <a:srcRect b="9629" l="23522" r="24561" t="72350"/>
          <a:stretch/>
        </p:blipFill>
        <p:spPr>
          <a:xfrm>
            <a:off x="1452725" y="3509175"/>
            <a:ext cx="9395549" cy="1834326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76"/>
          <p:cNvSpPr txBox="1"/>
          <p:nvPr>
            <p:ph type="title"/>
          </p:nvPr>
        </p:nvSpPr>
        <p:spPr>
          <a:xfrm>
            <a:off x="690590" y="83030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533" name="Google Shape;533;p76"/>
          <p:cNvSpPr txBox="1"/>
          <p:nvPr>
            <p:ph idx="1" type="body"/>
          </p:nvPr>
        </p:nvSpPr>
        <p:spPr>
          <a:xfrm>
            <a:off x="838200" y="2194691"/>
            <a:ext cx="10515600" cy="47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 foto do usuário selecionado irá aparecer ao lado do documento.</a:t>
            </a:r>
            <a:endParaRPr/>
          </a:p>
          <a:p>
            <a:pPr indent="-1651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O usuário deverá clicar em Finalizar para prosseguir.</a:t>
            </a:r>
            <a:endParaRPr/>
          </a:p>
        </p:txBody>
      </p:sp>
      <p:pic>
        <p:nvPicPr>
          <p:cNvPr descr="Fundo preto com letras brancas&#10;&#10;Descrição gerada automaticamente" id="534" name="Google Shape;534;p76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76"/>
          <p:cNvSpPr txBox="1"/>
          <p:nvPr/>
        </p:nvSpPr>
        <p:spPr>
          <a:xfrm>
            <a:off x="654605" y="5531558"/>
            <a:ext cx="4320396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76"/>
          <p:cNvSpPr/>
          <p:nvPr/>
        </p:nvSpPr>
        <p:spPr>
          <a:xfrm>
            <a:off x="4975002" y="5114450"/>
            <a:ext cx="954300" cy="2292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77"/>
          <p:cNvPicPr preferRelativeResize="0"/>
          <p:nvPr/>
        </p:nvPicPr>
        <p:blipFill rotWithShape="1">
          <a:blip r:embed="rId3">
            <a:alphaModFix/>
          </a:blip>
          <a:srcRect b="28914" l="23883" r="24049" t="15860"/>
          <a:stretch/>
        </p:blipFill>
        <p:spPr>
          <a:xfrm>
            <a:off x="5178875" y="2149975"/>
            <a:ext cx="6662731" cy="3974975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77"/>
          <p:cNvSpPr txBox="1"/>
          <p:nvPr>
            <p:ph type="title"/>
          </p:nvPr>
        </p:nvSpPr>
        <p:spPr>
          <a:xfrm>
            <a:off x="690590" y="83030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543" name="Google Shape;543;p77"/>
          <p:cNvSpPr txBox="1"/>
          <p:nvPr>
            <p:ph idx="1" type="body"/>
          </p:nvPr>
        </p:nvSpPr>
        <p:spPr>
          <a:xfrm>
            <a:off x="253650" y="2149975"/>
            <a:ext cx="4491300" cy="47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 tela seguinte exibirá os dados gerais do processo e sinaliza o documento que está pendente de assinatura.</a:t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próximo passo será adicionar os demais documentos da dispensa e solicitar a chefia que faça a assinatura do documento.</a:t>
            </a:r>
            <a:endParaRPr/>
          </a:p>
        </p:txBody>
      </p:sp>
      <p:pic>
        <p:nvPicPr>
          <p:cNvPr descr="Fundo preto com letras brancas&#10;&#10;Descrição gerada automaticamente" id="544" name="Google Shape;544;p77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77"/>
          <p:cNvSpPr txBox="1"/>
          <p:nvPr/>
        </p:nvSpPr>
        <p:spPr>
          <a:xfrm>
            <a:off x="654605" y="5531558"/>
            <a:ext cx="4320396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77"/>
          <p:cNvSpPr/>
          <p:nvPr/>
        </p:nvSpPr>
        <p:spPr>
          <a:xfrm>
            <a:off x="5697725" y="5085649"/>
            <a:ext cx="1990500" cy="187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bf2fb17d70_0_4"/>
          <p:cNvSpPr txBox="1"/>
          <p:nvPr>
            <p:ph type="title"/>
          </p:nvPr>
        </p:nvSpPr>
        <p:spPr>
          <a:xfrm>
            <a:off x="690590" y="83030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552" name="Google Shape;552;gbf2fb17d70_0_4"/>
          <p:cNvSpPr txBox="1"/>
          <p:nvPr>
            <p:ph idx="1" type="body"/>
          </p:nvPr>
        </p:nvSpPr>
        <p:spPr>
          <a:xfrm>
            <a:off x="838200" y="2006042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usuário deverá continuar a adicionar os documentos. Na mesa virtual, selecionou-se a opção </a:t>
            </a:r>
            <a:r>
              <a:rPr b="1" lang="pt-BR"/>
              <a:t>Adicionar documentos em lote</a:t>
            </a:r>
            <a:endParaRPr/>
          </a:p>
        </p:txBody>
      </p:sp>
      <p:pic>
        <p:nvPicPr>
          <p:cNvPr descr="Fundo preto com letras brancas&#10;&#10;Descrição gerada automaticamente" id="553" name="Google Shape;553;gbf2fb17d70_0_4"/>
          <p:cNvPicPr preferRelativeResize="0"/>
          <p:nvPr/>
        </p:nvPicPr>
        <p:blipFill rotWithShape="1">
          <a:blip r:embed="rId3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gbf2fb17d70_0_4"/>
          <p:cNvSpPr txBox="1"/>
          <p:nvPr/>
        </p:nvSpPr>
        <p:spPr>
          <a:xfrm>
            <a:off x="690600" y="3969229"/>
            <a:ext cx="56409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5" name="Google Shape;555;gbf2fb17d70_0_4"/>
          <p:cNvPicPr preferRelativeResize="0"/>
          <p:nvPr/>
        </p:nvPicPr>
        <p:blipFill rotWithShape="1">
          <a:blip r:embed="rId4">
            <a:alphaModFix/>
          </a:blip>
          <a:srcRect b="14422" l="49530" r="0" t="27349"/>
          <a:stretch/>
        </p:blipFill>
        <p:spPr>
          <a:xfrm>
            <a:off x="5960813" y="3048000"/>
            <a:ext cx="5462952" cy="35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3523" y="1825624"/>
            <a:ext cx="7458477" cy="503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5"/>
          <p:cNvSpPr txBox="1"/>
          <p:nvPr>
            <p:ph type="title"/>
          </p:nvPr>
        </p:nvSpPr>
        <p:spPr>
          <a:xfrm>
            <a:off x="623774" y="7081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Cadastro da requisição</a:t>
            </a:r>
            <a:endParaRPr sz="3600"/>
          </a:p>
        </p:txBody>
      </p:sp>
      <p:sp>
        <p:nvSpPr>
          <p:cNvPr id="117" name="Google Shape;117;p5"/>
          <p:cNvSpPr txBox="1"/>
          <p:nvPr>
            <p:ph idx="1" type="body"/>
          </p:nvPr>
        </p:nvSpPr>
        <p:spPr>
          <a:xfrm>
            <a:off x="670209" y="1825624"/>
            <a:ext cx="406331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pt-BR" sz="2590"/>
              <a:t>Após ter conferido se o(s) item (ns) a ser cadastrado está ou não no catálogo, o usuário irá Cadastrar a Requisição de Material.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t/>
            </a:r>
            <a:endParaRPr sz="2590"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Char char="•"/>
            </a:pPr>
            <a:r>
              <a:rPr lang="pt-BR" sz="2590"/>
              <a:t>Para compra de material a unidade demandante deverá clicar em </a:t>
            </a:r>
            <a:r>
              <a:rPr b="1" lang="pt-BR" sz="2590"/>
              <a:t>Cadastrar Requisição</a:t>
            </a:r>
            <a:r>
              <a:rPr lang="pt-BR" sz="2590"/>
              <a:t>, conforme imagem ao lado.</a:t>
            </a:r>
            <a:endParaRPr sz="2590"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r>
              <a:t/>
            </a:r>
            <a:endParaRPr sz="2590"/>
          </a:p>
          <a:p>
            <a:pPr indent="-166941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71"/>
              <a:buNone/>
            </a:pPr>
            <a:r>
              <a:t/>
            </a:r>
            <a:endParaRPr sz="971"/>
          </a:p>
        </p:txBody>
      </p:sp>
      <p:pic>
        <p:nvPicPr>
          <p:cNvPr descr="Fundo preto com letras brancas&#10;&#10;Descrição gerada automaticamente" id="118" name="Google Shape;118;p5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5"/>
          <p:cNvSpPr/>
          <p:nvPr/>
        </p:nvSpPr>
        <p:spPr>
          <a:xfrm>
            <a:off x="9893643" y="3278659"/>
            <a:ext cx="1812324" cy="222421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gbf2fb17d70_0_12"/>
          <p:cNvPicPr preferRelativeResize="0"/>
          <p:nvPr/>
        </p:nvPicPr>
        <p:blipFill rotWithShape="1">
          <a:blip r:embed="rId3">
            <a:alphaModFix/>
          </a:blip>
          <a:srcRect b="7276" l="12817" r="14687" t="20816"/>
          <a:stretch/>
        </p:blipFill>
        <p:spPr>
          <a:xfrm>
            <a:off x="4388154" y="2506675"/>
            <a:ext cx="7803845" cy="4351325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gbf2fb17d70_0_12"/>
          <p:cNvSpPr txBox="1"/>
          <p:nvPr>
            <p:ph type="title"/>
          </p:nvPr>
        </p:nvSpPr>
        <p:spPr>
          <a:xfrm>
            <a:off x="690590" y="83030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562" name="Google Shape;562;gbf2fb17d70_0_12"/>
          <p:cNvSpPr txBox="1"/>
          <p:nvPr>
            <p:ph idx="1" type="body"/>
          </p:nvPr>
        </p:nvSpPr>
        <p:spPr>
          <a:xfrm>
            <a:off x="838200" y="2006042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sistema permitirá ao usuário indicar a quantidade de documentos a serem inseridos de uma vez.</a:t>
            </a:r>
            <a:endParaRPr/>
          </a:p>
        </p:txBody>
      </p:sp>
      <p:pic>
        <p:nvPicPr>
          <p:cNvPr descr="Fundo preto com letras brancas&#10;&#10;Descrição gerada automaticamente" id="563" name="Google Shape;563;gbf2fb17d70_0_12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gbf2fb17d70_0_12"/>
          <p:cNvSpPr txBox="1"/>
          <p:nvPr/>
        </p:nvSpPr>
        <p:spPr>
          <a:xfrm>
            <a:off x="690600" y="3169125"/>
            <a:ext cx="32910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b="0" i="0" lang="pt-BR" sz="2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quantidade máxima é de 10 por vez.</a:t>
            </a:r>
            <a:endParaRPr b="0" i="0" sz="2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gbf2fb17d70_0_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3904735"/>
            <a:ext cx="6157216" cy="2462511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gbf2fb17d70_0_20"/>
          <p:cNvSpPr txBox="1"/>
          <p:nvPr>
            <p:ph type="title"/>
          </p:nvPr>
        </p:nvSpPr>
        <p:spPr>
          <a:xfrm>
            <a:off x="485775" y="65819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571" name="Google Shape;571;gbf2fb17d70_0_2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Em</a:t>
            </a:r>
            <a:r>
              <a:rPr b="1" lang="pt-BR" sz="2400"/>
              <a:t> Tipo de Documento</a:t>
            </a:r>
            <a:r>
              <a:rPr lang="pt-BR" sz="2400"/>
              <a:t> o nome deve ser selecionado a partir da opção carregada pelo sistema; </a:t>
            </a:r>
            <a:endParaRPr sz="2400"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A</a:t>
            </a:r>
            <a:r>
              <a:rPr b="1" lang="pt-BR" sz="2400"/>
              <a:t> Data do Documento </a:t>
            </a:r>
            <a:r>
              <a:rPr lang="pt-BR" sz="2400"/>
              <a:t>que corresponde a data que foi elaborado;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pt-BR" sz="2400"/>
              <a:t>A Data do Recebimento </a:t>
            </a:r>
            <a:r>
              <a:rPr lang="pt-BR" sz="2400"/>
              <a:t>refere-se a data que o usuário que está adicionando os documentos os recebeu;</a:t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572" name="Google Shape;572;gbf2fb17d70_0_20"/>
          <p:cNvSpPr txBox="1"/>
          <p:nvPr/>
        </p:nvSpPr>
        <p:spPr>
          <a:xfrm>
            <a:off x="354418" y="3793716"/>
            <a:ext cx="5741700" cy="3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b="1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Tipo de Conferência </a:t>
            </a: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podem ser 3 (detalhadas no slide posterior), o escolhido foi para efeito de exemplo;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b="1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nº de folhas </a:t>
            </a: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será gerado automaticamente, no caso de pdf;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Natureza </a:t>
            </a: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será sempre </a:t>
            </a:r>
            <a:r>
              <a:rPr b="1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Ostensivo</a:t>
            </a: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salvo nos casos de sigilo previsto na norma;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573" name="Google Shape;573;gbf2fb17d70_0_20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bf2fb17d70_0_28"/>
          <p:cNvSpPr txBox="1"/>
          <p:nvPr>
            <p:ph type="title"/>
          </p:nvPr>
        </p:nvSpPr>
        <p:spPr>
          <a:xfrm>
            <a:off x="742950" y="774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579" name="Google Shape;579;gbf2fb17d70_0_2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pt-BR"/>
              <a:t>Documento Original: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pt-BR"/>
              <a:t>Cópia Autenticada Em Cartório: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pt-BR"/>
              <a:t>Cópia Autenticada Administrativamente: </a:t>
            </a:r>
            <a:r>
              <a:rPr lang="pt-BR"/>
              <a:t>documentos resultantes da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t-BR"/>
              <a:t>digitalização de seus originais.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pt-BR"/>
              <a:t>Cópia Simples: </a:t>
            </a:r>
            <a:r>
              <a:rPr lang="pt-BR"/>
              <a:t>documentos resultantes da digitalização de cópias autenticadas em cartório ou administrativamente.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Fundo preto com letras brancas&#10;&#10;Descrição gerada automaticamente" id="580" name="Google Shape;580;gbf2fb17d70_0_28"/>
          <p:cNvPicPr preferRelativeResize="0"/>
          <p:nvPr/>
        </p:nvPicPr>
        <p:blipFill rotWithShape="1">
          <a:blip r:embed="rId3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bf2fb17d70_0_34"/>
          <p:cNvSpPr txBox="1"/>
          <p:nvPr>
            <p:ph type="title"/>
          </p:nvPr>
        </p:nvSpPr>
        <p:spPr>
          <a:xfrm>
            <a:off x="619125" y="7629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586" name="Google Shape;586;gbf2fb17d70_0_3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Ao preencher todos os dados dos documentos e inserir os anexos a tela será a seguinte: </a:t>
            </a:r>
            <a:endParaRPr/>
          </a:p>
        </p:txBody>
      </p:sp>
      <p:pic>
        <p:nvPicPr>
          <p:cNvPr descr="Fundo preto com letras brancas&#10;&#10;Descrição gerada automaticamente" id="587" name="Google Shape;587;gbf2fb17d70_0_34"/>
          <p:cNvPicPr preferRelativeResize="0"/>
          <p:nvPr/>
        </p:nvPicPr>
        <p:blipFill rotWithShape="1">
          <a:blip r:embed="rId3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gbf2fb17d70_0_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64837" y="2335682"/>
            <a:ext cx="6269823" cy="4522317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gbf2fb17d70_0_34"/>
          <p:cNvSpPr txBox="1"/>
          <p:nvPr/>
        </p:nvSpPr>
        <p:spPr>
          <a:xfrm>
            <a:off x="344424" y="2728978"/>
            <a:ext cx="48225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documentos mínimos para a dispensa de licitação, além do ofício, são: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arenR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Termo de Referência, conforme modelo do site da PROAD;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arenR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orçamentos válidos;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arenR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Certidões de regularidade para as três empresas que enviaram os orçamentos;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arenR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Relatório do SIASG;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arenR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Lista de verificação da dispensa.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gbf2fb17d70_0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1441" y="2728975"/>
            <a:ext cx="5760559" cy="415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gbf2fb17d70_0_42"/>
          <p:cNvSpPr txBox="1"/>
          <p:nvPr>
            <p:ph type="title"/>
          </p:nvPr>
        </p:nvSpPr>
        <p:spPr>
          <a:xfrm>
            <a:off x="619125" y="76290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Adicionar documentos ao processo de compra</a:t>
            </a:r>
            <a:endParaRPr/>
          </a:p>
        </p:txBody>
      </p:sp>
      <p:sp>
        <p:nvSpPr>
          <p:cNvPr id="596" name="Google Shape;596;gbf2fb17d70_0_4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No caso de ter havido Processo de autorização de despesa, o usuário deverá baixar e adicionar ao processo os documentos: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Fundo preto com letras brancas&#10;&#10;Descrição gerada automaticamente" id="597" name="Google Shape;597;gbf2fb17d70_0_42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gbf2fb17d70_0_42"/>
          <p:cNvSpPr txBox="1"/>
          <p:nvPr/>
        </p:nvSpPr>
        <p:spPr>
          <a:xfrm>
            <a:off x="1060674" y="2728978"/>
            <a:ext cx="4822500" cy="41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6) Despacho com a autorização da despesa pelo gestor da unidade detentora do recurso;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7) Documento “Alocação de Recurso” inserido pela PROPLAN no processo de autorização de despesa.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gbf2fb17d70_0_50"/>
          <p:cNvPicPr preferRelativeResize="0"/>
          <p:nvPr/>
        </p:nvPicPr>
        <p:blipFill rotWithShape="1">
          <a:blip r:embed="rId3">
            <a:alphaModFix/>
          </a:blip>
          <a:srcRect b="38324" l="13749" r="14375" t="13872"/>
          <a:stretch/>
        </p:blipFill>
        <p:spPr>
          <a:xfrm>
            <a:off x="1933575" y="2402575"/>
            <a:ext cx="7791449" cy="2913325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gbf2fb17d70_0_5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Após inserir todos os documentos deve-se </a:t>
            </a:r>
            <a:r>
              <a:rPr b="1" lang="pt-BR"/>
              <a:t>Adicionar Documento (s)</a:t>
            </a:r>
            <a:r>
              <a:rPr lang="pt-BR"/>
              <a:t>.</a:t>
            </a:r>
            <a:endParaRPr/>
          </a:p>
        </p:txBody>
      </p:sp>
      <p:sp>
        <p:nvSpPr>
          <p:cNvPr id="605" name="Google Shape;605;gbf2fb17d70_0_50"/>
          <p:cNvSpPr txBox="1"/>
          <p:nvPr/>
        </p:nvSpPr>
        <p:spPr>
          <a:xfrm>
            <a:off x="742950" y="774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undo preto com letras brancas&#10;&#10;Descrição gerada automaticamente" id="606" name="Google Shape;606;gbf2fb17d70_0_50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gbf2fb17d70_0_50"/>
          <p:cNvSpPr/>
          <p:nvPr/>
        </p:nvSpPr>
        <p:spPr>
          <a:xfrm>
            <a:off x="5089299" y="4646525"/>
            <a:ext cx="1464000" cy="363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gbf2fb17d70_0_58"/>
          <p:cNvPicPr preferRelativeResize="0"/>
          <p:nvPr/>
        </p:nvPicPr>
        <p:blipFill rotWithShape="1">
          <a:blip r:embed="rId3">
            <a:alphaModFix/>
          </a:blip>
          <a:srcRect b="6646" l="13747" r="14685" t="14977"/>
          <a:stretch/>
        </p:blipFill>
        <p:spPr>
          <a:xfrm>
            <a:off x="6343651" y="3257050"/>
            <a:ext cx="5848351" cy="36009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gbf2fb17d70_0_58"/>
          <p:cNvSpPr/>
          <p:nvPr/>
        </p:nvSpPr>
        <p:spPr>
          <a:xfrm>
            <a:off x="11258550" y="3484473"/>
            <a:ext cx="933300" cy="420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gbf2fb17d70_0_58"/>
          <p:cNvSpPr txBox="1"/>
          <p:nvPr>
            <p:ph idx="1" type="body"/>
          </p:nvPr>
        </p:nvSpPr>
        <p:spPr>
          <a:xfrm>
            <a:off x="952500" y="19780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sistema exibirá a lista dos documentos do Processo.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usuário deverá selecionar os documentos e </a:t>
            </a:r>
            <a:r>
              <a:rPr b="1" lang="pt-BR"/>
              <a:t>Adicionar assinante</a:t>
            </a:r>
            <a:r>
              <a:rPr lang="pt-BR"/>
              <a:t>, podendo adicionar sua própria assinatura caso tenha sido quem produziu ou obteve os documentos.</a:t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615" name="Google Shape;615;gbf2fb17d70_0_58"/>
          <p:cNvSpPr txBox="1"/>
          <p:nvPr/>
        </p:nvSpPr>
        <p:spPr>
          <a:xfrm>
            <a:off x="742950" y="774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undo preto com letras brancas&#10;&#10;Descrição gerada automaticamente" id="616" name="Google Shape;616;gbf2fb17d70_0_58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gbf2fb17d70_0_58"/>
          <p:cNvPicPr preferRelativeResize="0"/>
          <p:nvPr/>
        </p:nvPicPr>
        <p:blipFill rotWithShape="1">
          <a:blip r:embed="rId5">
            <a:alphaModFix/>
          </a:blip>
          <a:srcRect b="25823" l="12342" r="13747" t="14148"/>
          <a:stretch/>
        </p:blipFill>
        <p:spPr>
          <a:xfrm>
            <a:off x="645925" y="4095725"/>
            <a:ext cx="5266394" cy="24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bf2fb17d70_0_67"/>
          <p:cNvSpPr/>
          <p:nvPr/>
        </p:nvSpPr>
        <p:spPr>
          <a:xfrm>
            <a:off x="11258550" y="3484473"/>
            <a:ext cx="933300" cy="420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gbf2fb17d70_0_67"/>
          <p:cNvSpPr txBox="1"/>
          <p:nvPr>
            <p:ph idx="1" type="body"/>
          </p:nvPr>
        </p:nvSpPr>
        <p:spPr>
          <a:xfrm>
            <a:off x="952500" y="19780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sistema exibirá a lista dos documentos com a foto do usuário indicado para assinatura ao lado.</a:t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624" name="Google Shape;624;gbf2fb17d70_0_67"/>
          <p:cNvSpPr txBox="1"/>
          <p:nvPr/>
        </p:nvSpPr>
        <p:spPr>
          <a:xfrm>
            <a:off x="742950" y="774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undo preto com letras brancas&#10;&#10;Descrição gerada automaticamente" id="625" name="Google Shape;625;gbf2fb17d70_0_67"/>
          <p:cNvPicPr preferRelativeResize="0"/>
          <p:nvPr/>
        </p:nvPicPr>
        <p:blipFill rotWithShape="1">
          <a:blip r:embed="rId3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gbf2fb17d70_0_67"/>
          <p:cNvPicPr preferRelativeResize="0"/>
          <p:nvPr/>
        </p:nvPicPr>
        <p:blipFill rotWithShape="1">
          <a:blip r:embed="rId4">
            <a:alphaModFix/>
          </a:blip>
          <a:srcRect b="5535" l="12186" r="14224" t="17262"/>
          <a:stretch/>
        </p:blipFill>
        <p:spPr>
          <a:xfrm>
            <a:off x="5427200" y="2914650"/>
            <a:ext cx="6686051" cy="3943350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gbf2fb17d70_0_67"/>
          <p:cNvSpPr txBox="1"/>
          <p:nvPr/>
        </p:nvSpPr>
        <p:spPr>
          <a:xfrm>
            <a:off x="742950" y="3289775"/>
            <a:ext cx="382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●"/>
            </a:pPr>
            <a:r>
              <a:rPr b="0" i="0" lang="pt-BR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Clicar em Assinar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gbf2fb17d70_0_67"/>
          <p:cNvSpPr/>
          <p:nvPr/>
        </p:nvSpPr>
        <p:spPr>
          <a:xfrm>
            <a:off x="10001250" y="3063575"/>
            <a:ext cx="1086000" cy="4209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gbf2fb17d70_0_77"/>
          <p:cNvPicPr preferRelativeResize="0"/>
          <p:nvPr/>
        </p:nvPicPr>
        <p:blipFill rotWithShape="1">
          <a:blip r:embed="rId3">
            <a:alphaModFix/>
          </a:blip>
          <a:srcRect b="25540" l="19997" r="21563" t="18596"/>
          <a:stretch/>
        </p:blipFill>
        <p:spPr>
          <a:xfrm>
            <a:off x="4975000" y="2500175"/>
            <a:ext cx="7124701" cy="382905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634" name="Google Shape;634;gbf2fb17d70_0_77"/>
          <p:cNvPicPr preferRelativeResize="0"/>
          <p:nvPr/>
        </p:nvPicPr>
        <p:blipFill rotWithShape="1">
          <a:blip r:embed="rId4">
            <a:alphaModFix/>
          </a:blip>
          <a:srcRect b="38302" l="23596" r="25307" t="28830"/>
          <a:stretch/>
        </p:blipFill>
        <p:spPr>
          <a:xfrm>
            <a:off x="990600" y="4605250"/>
            <a:ext cx="6229349" cy="2252749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gbf2fb17d70_0_77"/>
          <p:cNvSpPr/>
          <p:nvPr/>
        </p:nvSpPr>
        <p:spPr>
          <a:xfrm>
            <a:off x="11430000" y="3768725"/>
            <a:ext cx="762000" cy="393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gbf2fb17d70_0_77"/>
          <p:cNvSpPr txBox="1"/>
          <p:nvPr>
            <p:ph idx="1" type="body"/>
          </p:nvPr>
        </p:nvSpPr>
        <p:spPr>
          <a:xfrm>
            <a:off x="838200" y="19642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Selecionar função e clicar na seta verde</a:t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637" name="Google Shape;637;gbf2fb17d70_0_77"/>
          <p:cNvSpPr txBox="1"/>
          <p:nvPr/>
        </p:nvSpPr>
        <p:spPr>
          <a:xfrm>
            <a:off x="742950" y="774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undo preto com letras brancas&#10;&#10;Descrição gerada automaticamente" id="638" name="Google Shape;638;gbf2fb17d70_0_77"/>
          <p:cNvPicPr preferRelativeResize="0"/>
          <p:nvPr/>
        </p:nvPicPr>
        <p:blipFill rotWithShape="1">
          <a:blip r:embed="rId5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gbf2fb17d70_0_77"/>
          <p:cNvSpPr txBox="1"/>
          <p:nvPr/>
        </p:nvSpPr>
        <p:spPr>
          <a:xfrm>
            <a:off x="742950" y="3289775"/>
            <a:ext cx="3829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●"/>
            </a:pPr>
            <a:r>
              <a:rPr b="0" i="0" lang="pt-BR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Clicar na seta verde novamente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gbf2fb17d70_0_77"/>
          <p:cNvSpPr/>
          <p:nvPr/>
        </p:nvSpPr>
        <p:spPr>
          <a:xfrm>
            <a:off x="6705525" y="5736875"/>
            <a:ext cx="762000" cy="393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gbf2fb17d70_0_88"/>
          <p:cNvPicPr preferRelativeResize="0"/>
          <p:nvPr/>
        </p:nvPicPr>
        <p:blipFill rotWithShape="1">
          <a:blip r:embed="rId3">
            <a:alphaModFix/>
          </a:blip>
          <a:srcRect b="14433" l="19997" r="21563" t="17260"/>
          <a:stretch/>
        </p:blipFill>
        <p:spPr>
          <a:xfrm>
            <a:off x="4876800" y="2175700"/>
            <a:ext cx="7124701" cy="468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gbf2fb17d70_0_88"/>
          <p:cNvSpPr txBox="1"/>
          <p:nvPr>
            <p:ph idx="1" type="body"/>
          </p:nvPr>
        </p:nvSpPr>
        <p:spPr>
          <a:xfrm>
            <a:off x="914400" y="2916725"/>
            <a:ext cx="35433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Após ter selecionado a função, digitar a senha e clicar em Confirmar</a:t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647" name="Google Shape;647;gbf2fb17d70_0_88"/>
          <p:cNvSpPr txBox="1"/>
          <p:nvPr/>
        </p:nvSpPr>
        <p:spPr>
          <a:xfrm>
            <a:off x="742950" y="774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undo preto com letras brancas&#10;&#10;Descrição gerada automaticamente" id="648" name="Google Shape;648;gbf2fb17d70_0_88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gbf2fb17d70_0_88"/>
          <p:cNvSpPr/>
          <p:nvPr/>
        </p:nvSpPr>
        <p:spPr>
          <a:xfrm>
            <a:off x="7753275" y="6232175"/>
            <a:ext cx="762000" cy="393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 txBox="1"/>
          <p:nvPr>
            <p:ph type="title"/>
          </p:nvPr>
        </p:nvSpPr>
        <p:spPr>
          <a:xfrm>
            <a:off x="623774" y="7081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Cadastro da requisição</a:t>
            </a:r>
            <a:endParaRPr sz="3600"/>
          </a:p>
        </p:txBody>
      </p:sp>
      <p:sp>
        <p:nvSpPr>
          <p:cNvPr id="125" name="Google Shape;125;p6"/>
          <p:cNvSpPr txBox="1"/>
          <p:nvPr>
            <p:ph idx="1" type="body"/>
          </p:nvPr>
        </p:nvSpPr>
        <p:spPr>
          <a:xfrm>
            <a:off x="838200" y="1825625"/>
            <a:ext cx="1078538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No caso da dispensa, a opção a selecionar na próxima tela será sempre </a:t>
            </a:r>
            <a:r>
              <a:rPr b="1" lang="pt-BR"/>
              <a:t>Nacional- Não Registro de Preços</a:t>
            </a:r>
            <a:r>
              <a:rPr lang="pt-BR"/>
              <a:t>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161925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</a:pPr>
            <a:r>
              <a:t/>
            </a:r>
            <a:endParaRPr sz="1050"/>
          </a:p>
        </p:txBody>
      </p:sp>
      <p:pic>
        <p:nvPicPr>
          <p:cNvPr descr="Fundo preto com letras brancas&#10;&#10;Descrição gerada automaticamente" id="126" name="Google Shape;126;p6"/>
          <p:cNvPicPr preferRelativeResize="0"/>
          <p:nvPr/>
        </p:nvPicPr>
        <p:blipFill rotWithShape="1">
          <a:blip r:embed="rId3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31577" y="2854520"/>
            <a:ext cx="9312369" cy="306556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/>
          <p:nvPr/>
        </p:nvSpPr>
        <p:spPr>
          <a:xfrm>
            <a:off x="1373912" y="3807446"/>
            <a:ext cx="3165137" cy="1184684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gbf2fb17d70_0_96"/>
          <p:cNvPicPr preferRelativeResize="0"/>
          <p:nvPr/>
        </p:nvPicPr>
        <p:blipFill rotWithShape="1">
          <a:blip r:embed="rId3">
            <a:alphaModFix/>
          </a:blip>
          <a:srcRect b="13596" l="12341" r="14063" t="14424"/>
          <a:stretch/>
        </p:blipFill>
        <p:spPr>
          <a:xfrm>
            <a:off x="4279200" y="1924050"/>
            <a:ext cx="7912801" cy="43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gbf2fb17d70_0_96"/>
          <p:cNvSpPr txBox="1"/>
          <p:nvPr>
            <p:ph idx="1" type="body"/>
          </p:nvPr>
        </p:nvSpPr>
        <p:spPr>
          <a:xfrm>
            <a:off x="361950" y="2617175"/>
            <a:ext cx="35433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 bolinha de cor verde ao lado da foto do usuário indica que o documento está assinado.</a:t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1651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Clicar em </a:t>
            </a:r>
            <a:r>
              <a:rPr b="1" lang="pt-BR"/>
              <a:t>Finalizar</a:t>
            </a:r>
            <a:endParaRPr b="1"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656" name="Google Shape;656;gbf2fb17d70_0_96"/>
          <p:cNvSpPr txBox="1"/>
          <p:nvPr/>
        </p:nvSpPr>
        <p:spPr>
          <a:xfrm>
            <a:off x="742950" y="774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undo preto com letras brancas&#10;&#10;Descrição gerada automaticamente" id="657" name="Google Shape;657;gbf2fb17d70_0_96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gbf2fb17d70_0_96"/>
          <p:cNvSpPr/>
          <p:nvPr/>
        </p:nvSpPr>
        <p:spPr>
          <a:xfrm>
            <a:off x="7424075" y="6002275"/>
            <a:ext cx="645600" cy="305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gbf2fb17d70_0_104"/>
          <p:cNvPicPr preferRelativeResize="0"/>
          <p:nvPr/>
        </p:nvPicPr>
        <p:blipFill rotWithShape="1">
          <a:blip r:embed="rId3">
            <a:alphaModFix/>
          </a:blip>
          <a:srcRect b="6364" l="12720" r="11699" t="13068"/>
          <a:stretch/>
        </p:blipFill>
        <p:spPr>
          <a:xfrm>
            <a:off x="5391005" y="2252187"/>
            <a:ext cx="6800993" cy="4075912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gbf2fb17d70_0_104"/>
          <p:cNvSpPr txBox="1"/>
          <p:nvPr>
            <p:ph idx="1" type="body"/>
          </p:nvPr>
        </p:nvSpPr>
        <p:spPr>
          <a:xfrm>
            <a:off x="742950" y="2410841"/>
            <a:ext cx="4465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 tela seguinte exibirá todos os documentos do processo. 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Clicar em </a:t>
            </a:r>
            <a:r>
              <a:rPr b="1" lang="pt-BR"/>
              <a:t>Movimentar o Processo.</a:t>
            </a:r>
            <a:endParaRPr b="1"/>
          </a:p>
        </p:txBody>
      </p:sp>
      <p:sp>
        <p:nvSpPr>
          <p:cNvPr id="665" name="Google Shape;665;gbf2fb17d70_0_104"/>
          <p:cNvSpPr txBox="1"/>
          <p:nvPr/>
        </p:nvSpPr>
        <p:spPr>
          <a:xfrm>
            <a:off x="742950" y="774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undo preto com letras brancas&#10;&#10;Descrição gerada automaticamente" id="666" name="Google Shape;666;gbf2fb17d70_0_104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gbf2fb17d70_0_104"/>
          <p:cNvSpPr/>
          <p:nvPr/>
        </p:nvSpPr>
        <p:spPr>
          <a:xfrm>
            <a:off x="7784877" y="5646090"/>
            <a:ext cx="1511400" cy="335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gbf2fb17d70_0_112"/>
          <p:cNvPicPr preferRelativeResize="0"/>
          <p:nvPr/>
        </p:nvPicPr>
        <p:blipFill rotWithShape="1">
          <a:blip r:embed="rId3">
            <a:alphaModFix/>
          </a:blip>
          <a:srcRect b="0" l="0" r="0" t="15196"/>
          <a:stretch/>
        </p:blipFill>
        <p:spPr>
          <a:xfrm>
            <a:off x="5394960" y="2377440"/>
            <a:ext cx="679704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gbf2fb17d70_0_112"/>
          <p:cNvSpPr txBox="1"/>
          <p:nvPr>
            <p:ph idx="1" type="body"/>
          </p:nvPr>
        </p:nvSpPr>
        <p:spPr>
          <a:xfrm>
            <a:off x="173736" y="1907920"/>
            <a:ext cx="5422500" cy="50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Após finalizados os procedimentos da dispensa e tendo sido adicionadas a autorização de despesa, quando necessário, o processo poderá ser enviado para Diretoria de Compras e Serviços(DCS) para que realize o registro da inexigibilidade no SIASG. </a:t>
            </a:r>
            <a:endParaRPr/>
          </a:p>
        </p:txBody>
      </p:sp>
      <p:sp>
        <p:nvSpPr>
          <p:cNvPr id="674" name="Google Shape;674;gbf2fb17d70_0_112"/>
          <p:cNvSpPr txBox="1"/>
          <p:nvPr/>
        </p:nvSpPr>
        <p:spPr>
          <a:xfrm>
            <a:off x="742950" y="774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undo preto com letras brancas&#10;&#10;Descrição gerada automaticamente" id="675" name="Google Shape;675;gbf2fb17d70_0_112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gbf2fb17d70_0_112"/>
          <p:cNvSpPr/>
          <p:nvPr/>
        </p:nvSpPr>
        <p:spPr>
          <a:xfrm>
            <a:off x="8273639" y="6178677"/>
            <a:ext cx="519900" cy="1602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bf2fb17d70_0_120"/>
          <p:cNvSpPr txBox="1"/>
          <p:nvPr>
            <p:ph idx="1" type="body"/>
          </p:nvPr>
        </p:nvSpPr>
        <p:spPr>
          <a:xfrm>
            <a:off x="838200" y="1825624"/>
            <a:ext cx="10515600" cy="51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A unidade demandante deve acompanhar diariamente a Mesa Virtual e  verificar se o processo foi devolvido para algum ajuste considerado necessário.</a:t>
            </a:r>
            <a:endParaRPr/>
          </a:p>
        </p:txBody>
      </p:sp>
      <p:pic>
        <p:nvPicPr>
          <p:cNvPr id="682" name="Google Shape;682;gbf2fb17d70_0_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4147" y="1690688"/>
            <a:ext cx="8580477" cy="3363525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gbf2fb17d70_0_120"/>
          <p:cNvSpPr txBox="1"/>
          <p:nvPr/>
        </p:nvSpPr>
        <p:spPr>
          <a:xfrm>
            <a:off x="742950" y="774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Adicionar documentos ao processo de compra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undo preto com letras brancas&#10;&#10;Descrição gerada automaticamente" id="684" name="Google Shape;684;gbf2fb17d70_0_120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8"/>
          <p:cNvSpPr txBox="1"/>
          <p:nvPr>
            <p:ph idx="1" type="body"/>
          </p:nvPr>
        </p:nvSpPr>
        <p:spPr>
          <a:xfrm>
            <a:off x="838200" y="1825625"/>
            <a:ext cx="958215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Neste momento a DCS irá proceder com o registro da inexigibilidade de licitação no SIASG.</a:t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https://www.gov.br/compras/pt-br/</a:t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Não esquecer de salvar no formato PDF a última tela de cadastro da inexigibilidade do SIASG para depois adicioná-la como documento ao SIPAC.</a:t>
            </a:r>
            <a:endParaRPr/>
          </a:p>
        </p:txBody>
      </p:sp>
      <p:sp>
        <p:nvSpPr>
          <p:cNvPr id="690" name="Google Shape;690;p28"/>
          <p:cNvSpPr txBox="1"/>
          <p:nvPr/>
        </p:nvSpPr>
        <p:spPr>
          <a:xfrm>
            <a:off x="656968" y="70668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Registro no SIASG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undo preto com letras brancas&#10;&#10;Descrição gerada automaticamente" id="691" name="Google Shape;691;p28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FD8"/>
        </a:solidFill>
      </p:bgPr>
    </p:bg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b5d277486b_2_3"/>
          <p:cNvSpPr txBox="1"/>
          <p:nvPr>
            <p:ph idx="1" type="body"/>
          </p:nvPr>
        </p:nvSpPr>
        <p:spPr>
          <a:xfrm>
            <a:off x="483079" y="1825625"/>
            <a:ext cx="4098300" cy="46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Para realizar a assinatura eletrônica do documento em que foi indicado como assinante, o usuário deverá entrar em </a:t>
            </a:r>
            <a:r>
              <a:rPr b="1" lang="pt-BR"/>
              <a:t>Portal Administrativo </a:t>
            </a:r>
            <a:r>
              <a:rPr lang="pt-BR"/>
              <a:t>e clicar em </a:t>
            </a:r>
            <a:r>
              <a:rPr b="1" lang="pt-BR"/>
              <a:t>Assinaturas pendentes.</a:t>
            </a:r>
            <a:endParaRPr b="1"/>
          </a:p>
        </p:txBody>
      </p:sp>
      <p:pic>
        <p:nvPicPr>
          <p:cNvPr id="697" name="Google Shape;697;gb5d277486b_2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0842" y="1993980"/>
            <a:ext cx="7411157" cy="48640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do preto com letras brancas&#10;&#10;Descrição gerada automaticamente" id="698" name="Google Shape;698;gb5d277486b_2_3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gb5d277486b_2_3"/>
          <p:cNvSpPr/>
          <p:nvPr/>
        </p:nvSpPr>
        <p:spPr>
          <a:xfrm>
            <a:off x="10906125" y="5562600"/>
            <a:ext cx="990600" cy="6144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gb5d277486b_2_3"/>
          <p:cNvSpPr txBox="1"/>
          <p:nvPr/>
        </p:nvSpPr>
        <p:spPr>
          <a:xfrm>
            <a:off x="623774" y="70812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Assinatura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FD8"/>
        </a:solidFill>
      </p:bgPr>
    </p:bg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gb5d277486b_2_11"/>
          <p:cNvPicPr preferRelativeResize="0"/>
          <p:nvPr/>
        </p:nvPicPr>
        <p:blipFill rotWithShape="1">
          <a:blip r:embed="rId3">
            <a:alphaModFix/>
          </a:blip>
          <a:srcRect b="47220" l="13746" r="13753" t="22486"/>
          <a:stretch/>
        </p:blipFill>
        <p:spPr>
          <a:xfrm>
            <a:off x="1085850" y="3905250"/>
            <a:ext cx="10344152" cy="2429983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gb5d277486b_2_1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pt-BR"/>
              <a:t>O sistema exibirá a lista de documento pendentes:</a:t>
            </a:r>
            <a:endParaRPr/>
          </a:p>
          <a:p>
            <a:pPr indent="-3429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Nos ícones da direita é possível encontrar as opções de </a:t>
            </a:r>
            <a:r>
              <a:rPr b="1" lang="pt-BR"/>
              <a:t>Visualizar documento Assinar Documento, Alterar o documento, e Cancelar documento;</a:t>
            </a:r>
            <a:endParaRPr b="1"/>
          </a:p>
        </p:txBody>
      </p:sp>
      <p:pic>
        <p:nvPicPr>
          <p:cNvPr descr="Fundo preto com letras brancas&#10;&#10;Descrição gerada automaticamente" id="707" name="Google Shape;707;gb5d277486b_2_11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gb5d277486b_2_11"/>
          <p:cNvSpPr txBox="1"/>
          <p:nvPr/>
        </p:nvSpPr>
        <p:spPr>
          <a:xfrm>
            <a:off x="656968" y="70668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Assinatura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gb5d277486b_2_11"/>
          <p:cNvSpPr/>
          <p:nvPr/>
        </p:nvSpPr>
        <p:spPr>
          <a:xfrm>
            <a:off x="4419600" y="5943600"/>
            <a:ext cx="2857500" cy="391500"/>
          </a:xfrm>
          <a:prstGeom prst="ellipse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FD8"/>
        </a:solidFill>
      </p:bgPr>
    </p:bg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b5d277486b_2_19"/>
          <p:cNvSpPr txBox="1"/>
          <p:nvPr>
            <p:ph idx="1" type="body"/>
          </p:nvPr>
        </p:nvSpPr>
        <p:spPr>
          <a:xfrm>
            <a:off x="1009650" y="20324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Clicar na seta verde para adicionar a função;</a:t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Fundo preto com letras brancas&#10;&#10;Descrição gerada automaticamente" id="715" name="Google Shape;715;gb5d277486b_2_19"/>
          <p:cNvPicPr preferRelativeResize="0"/>
          <p:nvPr/>
        </p:nvPicPr>
        <p:blipFill rotWithShape="1">
          <a:blip r:embed="rId3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gb5d277486b_2_19"/>
          <p:cNvSpPr txBox="1"/>
          <p:nvPr/>
        </p:nvSpPr>
        <p:spPr>
          <a:xfrm>
            <a:off x="656968" y="70668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Assinatura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" name="Google Shape;717;gb5d277486b_2_19"/>
          <p:cNvPicPr preferRelativeResize="0"/>
          <p:nvPr/>
        </p:nvPicPr>
        <p:blipFill rotWithShape="1">
          <a:blip r:embed="rId4">
            <a:alphaModFix/>
          </a:blip>
          <a:srcRect b="39005" l="20246" r="21170" t="25530"/>
          <a:stretch/>
        </p:blipFill>
        <p:spPr>
          <a:xfrm>
            <a:off x="1924050" y="2647950"/>
            <a:ext cx="6838951" cy="232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gb5d277486b_2_19"/>
          <p:cNvPicPr preferRelativeResize="0"/>
          <p:nvPr/>
        </p:nvPicPr>
        <p:blipFill rotWithShape="1">
          <a:blip r:embed="rId5">
            <a:alphaModFix/>
          </a:blip>
          <a:srcRect b="38640" l="23437" r="24686" t="27404"/>
          <a:stretch/>
        </p:blipFill>
        <p:spPr>
          <a:xfrm>
            <a:off x="5353050" y="4530450"/>
            <a:ext cx="6324600" cy="2327551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gb5d277486b_2_19"/>
          <p:cNvSpPr/>
          <p:nvPr/>
        </p:nvSpPr>
        <p:spPr>
          <a:xfrm>
            <a:off x="8266653" y="3390900"/>
            <a:ext cx="554700" cy="274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gb5d277486b_2_19"/>
          <p:cNvSpPr/>
          <p:nvPr/>
        </p:nvSpPr>
        <p:spPr>
          <a:xfrm>
            <a:off x="11258550" y="5848350"/>
            <a:ext cx="554700" cy="274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FD8"/>
        </a:solidFill>
      </p:bgPr>
    </p:bg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oogle Shape;725;gb5d277486b_2_29"/>
          <p:cNvPicPr preferRelativeResize="0"/>
          <p:nvPr/>
        </p:nvPicPr>
        <p:blipFill rotWithShape="1">
          <a:blip r:embed="rId3">
            <a:alphaModFix/>
          </a:blip>
          <a:srcRect b="33931" l="20468" r="21563" t="17265"/>
          <a:stretch/>
        </p:blipFill>
        <p:spPr>
          <a:xfrm>
            <a:off x="2562225" y="3261550"/>
            <a:ext cx="7067551" cy="3345350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gb5d277486b_2_29"/>
          <p:cNvSpPr txBox="1"/>
          <p:nvPr>
            <p:ph idx="1" type="body"/>
          </p:nvPr>
        </p:nvSpPr>
        <p:spPr>
          <a:xfrm>
            <a:off x="1009650" y="20324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Tendo sido selecionada a função, inserir a senha e clicar em </a:t>
            </a:r>
            <a:r>
              <a:rPr b="1" lang="pt-BR"/>
              <a:t>Confirmar</a:t>
            </a:r>
            <a:endParaRPr b="1"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Fundo preto com letras brancas&#10;&#10;Descrição gerada automaticamente" id="727" name="Google Shape;727;gb5d277486b_2_29"/>
          <p:cNvPicPr preferRelativeResize="0"/>
          <p:nvPr/>
        </p:nvPicPr>
        <p:blipFill rotWithShape="1">
          <a:blip r:embed="rId4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gb5d277486b_2_29"/>
          <p:cNvSpPr txBox="1"/>
          <p:nvPr/>
        </p:nvSpPr>
        <p:spPr>
          <a:xfrm>
            <a:off x="656968" y="70668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Assinatura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gb5d277486b_2_29"/>
          <p:cNvSpPr/>
          <p:nvPr/>
        </p:nvSpPr>
        <p:spPr>
          <a:xfrm>
            <a:off x="8266653" y="3390900"/>
            <a:ext cx="554700" cy="274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gb5d277486b_2_29"/>
          <p:cNvSpPr/>
          <p:nvPr/>
        </p:nvSpPr>
        <p:spPr>
          <a:xfrm>
            <a:off x="5543550" y="5657850"/>
            <a:ext cx="554700" cy="274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1EFD8"/>
        </a:solidFill>
      </p:bgPr>
    </p:bg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b5d277486b_2_3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pt-BR"/>
              <a:t>O documento terá sido assinado</a:t>
            </a:r>
            <a:endParaRPr/>
          </a:p>
          <a:p>
            <a:pPr indent="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286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/>
          </a:p>
        </p:txBody>
      </p:sp>
      <p:pic>
        <p:nvPicPr>
          <p:cNvPr descr="Fundo preto com letras brancas&#10;&#10;Descrição gerada automaticamente" id="736" name="Google Shape;736;gb5d277486b_2_38"/>
          <p:cNvPicPr preferRelativeResize="0"/>
          <p:nvPr/>
        </p:nvPicPr>
        <p:blipFill rotWithShape="1">
          <a:blip r:embed="rId3">
            <a:alphaModFix/>
          </a:blip>
          <a:srcRect b="87657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gb5d277486b_2_38"/>
          <p:cNvSpPr txBox="1"/>
          <p:nvPr/>
        </p:nvSpPr>
        <p:spPr>
          <a:xfrm>
            <a:off x="656968" y="70668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Assinatura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8" name="Google Shape;738;gb5d277486b_2_38"/>
          <p:cNvPicPr preferRelativeResize="0"/>
          <p:nvPr/>
        </p:nvPicPr>
        <p:blipFill rotWithShape="1">
          <a:blip r:embed="rId4">
            <a:alphaModFix/>
          </a:blip>
          <a:srcRect b="45744" l="13746" r="13441" t="14425"/>
          <a:stretch/>
        </p:blipFill>
        <p:spPr>
          <a:xfrm>
            <a:off x="1752600" y="2933700"/>
            <a:ext cx="8877299" cy="273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/>
          <p:nvPr>
            <p:ph idx="1" type="body"/>
          </p:nvPr>
        </p:nvSpPr>
        <p:spPr>
          <a:xfrm>
            <a:off x="821724" y="1762898"/>
            <a:ext cx="10515600" cy="5181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O usuário pode buscar o material pelo código ou pela denominação, clicar em </a:t>
            </a:r>
            <a:r>
              <a:rPr b="1" lang="pt-BR"/>
              <a:t>Buscar Material</a:t>
            </a:r>
            <a:endParaRPr/>
          </a:p>
          <a:p>
            <a:pPr indent="-508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/>
              <a:t>Clicar em </a:t>
            </a:r>
            <a:r>
              <a:rPr b="1" lang="pt-BR"/>
              <a:t>Continuar</a:t>
            </a:r>
            <a:endParaRPr b="1"/>
          </a:p>
        </p:txBody>
      </p:sp>
      <p:pic>
        <p:nvPicPr>
          <p:cNvPr id="134" name="Google Shape;13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84171" y="2698835"/>
            <a:ext cx="7274013" cy="281603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7"/>
          <p:cNvSpPr txBox="1"/>
          <p:nvPr>
            <p:ph type="title"/>
          </p:nvPr>
        </p:nvSpPr>
        <p:spPr>
          <a:xfrm>
            <a:off x="623774" y="7081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Cadastro da requisição</a:t>
            </a:r>
            <a:endParaRPr sz="3600"/>
          </a:p>
        </p:txBody>
      </p:sp>
      <p:pic>
        <p:nvPicPr>
          <p:cNvPr descr="Fundo preto com letras brancas&#10;&#10;Descrição gerada automaticamente" id="136" name="Google Shape;136;p7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7"/>
          <p:cNvSpPr/>
          <p:nvPr/>
        </p:nvSpPr>
        <p:spPr>
          <a:xfrm>
            <a:off x="5881574" y="4646141"/>
            <a:ext cx="782837" cy="370702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44" name="Google Shape;744;p4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6221" y="5678016"/>
            <a:ext cx="8235779" cy="123140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44" name="Google Shape;144;p8"/>
          <p:cNvSpPr txBox="1"/>
          <p:nvPr>
            <p:ph type="title"/>
          </p:nvPr>
        </p:nvSpPr>
        <p:spPr>
          <a:xfrm>
            <a:off x="623774" y="7081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Cadastro da requisição</a:t>
            </a:r>
            <a:endParaRPr sz="3600"/>
          </a:p>
        </p:txBody>
      </p:sp>
      <p:pic>
        <p:nvPicPr>
          <p:cNvPr descr="Fundo preto com letras brancas&#10;&#10;Descrição gerada automaticamente" id="145" name="Google Shape;145;p8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8"/>
          <p:cNvSpPr txBox="1"/>
          <p:nvPr/>
        </p:nvSpPr>
        <p:spPr>
          <a:xfrm>
            <a:off x="623774" y="1942383"/>
            <a:ext cx="9662984" cy="71096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sistema exibirá a lista de materiais cadastrados que correspondem a sua busca.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 clicar na seta verde apontada para baixo, será exibida a descrição detalhada do item.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8"/>
          <p:cNvPicPr preferRelativeResize="0"/>
          <p:nvPr/>
        </p:nvPicPr>
        <p:blipFill rotWithShape="1">
          <a:blip r:embed="rId5">
            <a:alphaModFix/>
          </a:blip>
          <a:srcRect b="36717" l="23596" r="24268" t="24625"/>
          <a:stretch/>
        </p:blipFill>
        <p:spPr>
          <a:xfrm>
            <a:off x="3121950" y="2530300"/>
            <a:ext cx="6356424" cy="265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9"/>
          <p:cNvPicPr preferRelativeResize="0"/>
          <p:nvPr/>
        </p:nvPicPr>
        <p:blipFill rotWithShape="1">
          <a:blip r:embed="rId3">
            <a:alphaModFix/>
          </a:blip>
          <a:srcRect b="44776" l="24094" r="24188" t="25969"/>
          <a:stretch/>
        </p:blipFill>
        <p:spPr>
          <a:xfrm>
            <a:off x="1955050" y="4170750"/>
            <a:ext cx="8639026" cy="274877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54" name="Google Shape;154;p9"/>
          <p:cNvSpPr txBox="1"/>
          <p:nvPr>
            <p:ph type="title"/>
          </p:nvPr>
        </p:nvSpPr>
        <p:spPr>
          <a:xfrm>
            <a:off x="623774" y="70812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pt-BR" sz="3600"/>
              <a:t>Cadastro da requisição</a:t>
            </a:r>
            <a:endParaRPr/>
          </a:p>
        </p:txBody>
      </p:sp>
      <p:pic>
        <p:nvPicPr>
          <p:cNvPr descr="Fundo preto com letras brancas&#10;&#10;Descrição gerada automaticamente" id="155" name="Google Shape;155;p9"/>
          <p:cNvPicPr preferRelativeResize="0"/>
          <p:nvPr/>
        </p:nvPicPr>
        <p:blipFill rotWithShape="1">
          <a:blip r:embed="rId4">
            <a:alphaModFix/>
          </a:blip>
          <a:srcRect b="87658" l="0" r="0" t="0"/>
          <a:stretch/>
        </p:blipFill>
        <p:spPr>
          <a:xfrm>
            <a:off x="4975001" y="-112711"/>
            <a:ext cx="7434580" cy="1297822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9"/>
          <p:cNvSpPr txBox="1"/>
          <p:nvPr/>
        </p:nvSpPr>
        <p:spPr>
          <a:xfrm>
            <a:off x="623774" y="1942383"/>
            <a:ext cx="9662984" cy="4062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1" marL="8001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item a ser selecionado deve ser aquele que corresponde exatamente a descrição do item que o usuário deseja comprar. Clicar na seta verde (selecionar material) para prosseguir.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Informar a quantidade de material que será comprada e inserir as observações que julgar necessária. Clicar em </a:t>
            </a:r>
            <a:r>
              <a:rPr b="1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Incluir</a:t>
            </a:r>
            <a:r>
              <a:rPr b="0" i="0" lang="pt-BR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pt-B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1" marL="800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9"/>
          <p:cNvSpPr/>
          <p:nvPr/>
        </p:nvSpPr>
        <p:spPr>
          <a:xfrm>
            <a:off x="5374201" y="6521821"/>
            <a:ext cx="563700" cy="3363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2020-10-19T17:51:53Z</dcterms:created>
  <dc:creator>HP</dc:creator>
</cp:coreProperties>
</file>