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78" roundtripDataSignature="AMtx7mhUmANkH/n7JwvfBOMc2EIrvapB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slide" Target="slides/slide73.xml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8" Type="http://customschemas.google.com/relationships/presentationmetadata" Target="metadata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" name="Google Shape;15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" name="Google Shape;17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4" name="Google Shape;19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b72bc9b6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gb72bc9b6f0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1" name="Google Shape;21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0" name="Google Shape;22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2" name="Google Shape;23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1" name="Google Shape;24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5" name="Google Shape;255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6" name="Google Shape;26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5" name="Google Shape;275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5" name="Google Shape;285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7" name="Google Shape;307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5" name="Google Shape;315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5" name="Google Shape;325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4" name="Google Shape;334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4" name="Google Shape;344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3" name="Google Shape;353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4" name="Google Shape;364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3" name="Google Shape;373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5" name="Google Shape;385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5" name="Google Shape;395;p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4" name="Google Shape;404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3" name="Google Shape;413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4" name="Google Shape;424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3" name="Google Shape;433;p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5" name="Google Shape;445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4" name="Google Shape;454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1" name="Google Shape;461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2" name="Google Shape;472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3" name="Google Shape;483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2" name="Google Shape;492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0" name="Google Shape;500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9" name="Google Shape;509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8" name="Google Shape;518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b72bc9b6f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6" name="Google Shape;526;gb72bc9b6f0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3" name="Google Shape;533;p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2" name="Google Shape;542;p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1" name="Google Shape;551;p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0" name="Google Shape;560;p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0" name="Google Shape;570;p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b5d277486b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0" name="Google Shape;580;gb5d277486b_2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b5d277486b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9" name="Google Shape;589;gb5d277486b_2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b5d277486b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8" name="Google Shape;598;gb5d277486b_2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b5d277486b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9" name="Google Shape;609;gb5d277486b_2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b5d277486b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9" name="Google Shape;619;gb5d277486b_2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b5d277486b_2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7" name="Google Shape;627;gb5d277486b_2_2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b5d277486b_2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6" name="Google Shape;636;gb5d277486b_2_3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b9d706df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gb9d706dfe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5" name="Google Shape;645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4" name="Google Shape;654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1" name="Google Shape;661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b9d706dfe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0" name="Google Shape;670;gb9d706dfec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b5d277486b_2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9" name="Google Shape;679;gb5d277486b_2_4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b5d277486b_2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8" name="Google Shape;688;gb5d277486b_2_4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b5d277486b_2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8" name="Google Shape;698;gb5d277486b_2_4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b5d277486b_2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09" name="Google Shape;709;gb5d277486b_2_4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b5d277486b_2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1" name="Google Shape;721;gb5d277486b_2_4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b5d277486b_2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0" name="Google Shape;730;gb5d277486b_2_4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b5d277486b_2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9" name="Google Shape;739;gb5d277486b_2_5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8" name="Google Shape;748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7" name="Google Shape;757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5" name="Google Shape;765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is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5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5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5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5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5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EAF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3.png"/><Relationship Id="rId7" Type="http://schemas.openxmlformats.org/officeDocument/2006/relationships/image" Target="../media/image41.png"/><Relationship Id="rId8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Relationship Id="rId4" Type="http://schemas.openxmlformats.org/officeDocument/2006/relationships/image" Target="../media/image3.png"/><Relationship Id="rId5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sisweb.tesouro.gov.br/apex/f?p=2501:9::::9:P9_ID_PUBLICACAO:31484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Relationship Id="rId4" Type="http://schemas.openxmlformats.org/officeDocument/2006/relationships/image" Target="../media/image40.png"/><Relationship Id="rId5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5" Type="http://schemas.openxmlformats.org/officeDocument/2006/relationships/image" Target="../media/image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Relationship Id="rId4" Type="http://schemas.openxmlformats.org/officeDocument/2006/relationships/image" Target="../media/image44.png"/><Relationship Id="rId5" Type="http://schemas.openxmlformats.org/officeDocument/2006/relationships/image" Target="../media/image4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www.gov.br/compras/pt-br/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0.png"/><Relationship Id="rId4" Type="http://schemas.openxmlformats.org/officeDocument/2006/relationships/image" Target="../media/image52.png"/><Relationship Id="rId5" Type="http://schemas.openxmlformats.org/officeDocument/2006/relationships/image" Target="../media/image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6.png"/><Relationship Id="rId4" Type="http://schemas.openxmlformats.org/officeDocument/2006/relationships/image" Target="../media/image47.png"/><Relationship Id="rId5" Type="http://schemas.openxmlformats.org/officeDocument/2006/relationships/image" Target="../media/image53.png"/><Relationship Id="rId6" Type="http://schemas.openxmlformats.org/officeDocument/2006/relationships/image" Target="../media/image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png"/><Relationship Id="rId4" Type="http://schemas.openxmlformats.org/officeDocument/2006/relationships/image" Target="../media/image3.png"/><Relationship Id="rId5" Type="http://schemas.openxmlformats.org/officeDocument/2006/relationships/image" Target="../media/image6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ctic.ufpa.br/publicacoes/documentos/SIPAC/Catalogo_de_Material.pdf" TargetMode="External"/><Relationship Id="rId4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0.png"/><Relationship Id="rId4" Type="http://schemas.openxmlformats.org/officeDocument/2006/relationships/image" Target="../media/image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5.png"/><Relationship Id="rId4" Type="http://schemas.openxmlformats.org/officeDocument/2006/relationships/image" Target="../media/image6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9.png"/><Relationship Id="rId4" Type="http://schemas.openxmlformats.org/officeDocument/2006/relationships/image" Target="../media/image63.png"/><Relationship Id="rId5" Type="http://schemas.openxmlformats.org/officeDocument/2006/relationships/image" Target="../media/image6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6.png"/><Relationship Id="rId4" Type="http://schemas.openxmlformats.org/officeDocument/2006/relationships/image" Target="../media/image6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4.png"/><Relationship Id="rId4" Type="http://schemas.openxmlformats.org/officeDocument/2006/relationships/image" Target="../media/image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.png"/><Relationship Id="rId4" Type="http://schemas.openxmlformats.org/officeDocument/2006/relationships/image" Target="../media/image7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3.png"/><Relationship Id="rId4" Type="http://schemas.openxmlformats.org/officeDocument/2006/relationships/image" Target="../media/image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9.png"/><Relationship Id="rId4" Type="http://schemas.openxmlformats.org/officeDocument/2006/relationships/image" Target="../media/image6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6.png"/><Relationship Id="rId4" Type="http://schemas.openxmlformats.org/officeDocument/2006/relationships/image" Target="../media/image69.png"/><Relationship Id="rId5" Type="http://schemas.openxmlformats.org/officeDocument/2006/relationships/image" Target="../media/image8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9.png"/><Relationship Id="rId4" Type="http://schemas.openxmlformats.org/officeDocument/2006/relationships/image" Target="../media/image80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5.png"/><Relationship Id="rId4" Type="http://schemas.openxmlformats.org/officeDocument/2006/relationships/image" Target="../media/image78.png"/><Relationship Id="rId5" Type="http://schemas.openxmlformats.org/officeDocument/2006/relationships/image" Target="../media/image69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3.png"/><Relationship Id="rId4" Type="http://schemas.openxmlformats.org/officeDocument/2006/relationships/image" Target="../media/image6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2.png"/><Relationship Id="rId4" Type="http://schemas.openxmlformats.org/officeDocument/2006/relationships/image" Target="../media/image6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4.png"/><Relationship Id="rId4" Type="http://schemas.openxmlformats.org/officeDocument/2006/relationships/image" Target="../media/image69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5.png"/><Relationship Id="rId4" Type="http://schemas.openxmlformats.org/officeDocument/2006/relationships/image" Target="../media/image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7.png"/><Relationship Id="rId4" Type="http://schemas.openxmlformats.org/officeDocument/2006/relationships/image" Target="../media/image3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83112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t-BR"/>
              <a:t>Processo Administrativo Eletrônico 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445017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pt-BR"/>
              <a:t>Tipo de processo: Dispensa de Licitação para material</a:t>
            </a:r>
            <a:endParaRPr b="1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pt-BR"/>
              <a:t>Etapa: Cadastro da Requisição e do Processo de Compra de material </a:t>
            </a:r>
            <a:endParaRPr b="1"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839" y="113509"/>
            <a:ext cx="1694955" cy="115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33994" y="5748061"/>
            <a:ext cx="835486" cy="99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74316" y="6247791"/>
            <a:ext cx="1215129" cy="399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do preto com letras brancas&#10;&#10;Descrição gerada automaticamente" id="89" name="Google Shape;89;p1"/>
          <p:cNvPicPr preferRelativeResize="0"/>
          <p:nvPr/>
        </p:nvPicPr>
        <p:blipFill rotWithShape="1">
          <a:blip r:embed="rId6">
            <a:alphaModFix/>
          </a:blip>
          <a:srcRect b="87658" l="0" r="0" t="0"/>
          <a:stretch/>
        </p:blipFill>
        <p:spPr>
          <a:xfrm>
            <a:off x="4876800" y="-31918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6221" y="5678016"/>
            <a:ext cx="8235779" cy="12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58" name="Google Shape;158;p8"/>
          <p:cNvSpPr txBox="1"/>
          <p:nvPr>
            <p:ph type="title"/>
          </p:nvPr>
        </p:nvSpPr>
        <p:spPr>
          <a:xfrm>
            <a:off x="623774" y="708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da requisição</a:t>
            </a:r>
            <a:endParaRPr sz="3600"/>
          </a:p>
        </p:txBody>
      </p:sp>
      <p:pic>
        <p:nvPicPr>
          <p:cNvPr descr="Fundo preto com letras brancas&#10;&#10;Descrição gerada automaticamente" id="159" name="Google Shape;159;p8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8"/>
          <p:cNvSpPr txBox="1"/>
          <p:nvPr/>
        </p:nvSpPr>
        <p:spPr>
          <a:xfrm>
            <a:off x="623774" y="1942383"/>
            <a:ext cx="9662984" cy="7109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sistema exibirá a lista de materiais cadastrados que correspondem a sua busca.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 clicar na seta verde apontada para baixo, será exibida a descrição detalhada do item.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8556" y="2809560"/>
            <a:ext cx="7456215" cy="2341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7" name="Google Shape;167;p9"/>
          <p:cNvSpPr txBox="1"/>
          <p:nvPr>
            <p:ph type="title"/>
          </p:nvPr>
        </p:nvSpPr>
        <p:spPr>
          <a:xfrm>
            <a:off x="623774" y="708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da requisição</a:t>
            </a:r>
            <a:endParaRPr/>
          </a:p>
        </p:txBody>
      </p:sp>
      <p:pic>
        <p:nvPicPr>
          <p:cNvPr descr="Fundo preto com letras brancas&#10;&#10;Descrição gerada automaticamente" id="168" name="Google Shape;168;p9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 txBox="1"/>
          <p:nvPr/>
        </p:nvSpPr>
        <p:spPr>
          <a:xfrm>
            <a:off x="623774" y="1942383"/>
            <a:ext cx="9662984" cy="4062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1" marL="8001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item a ser selecionado deve ser aquele que corresponde exatamente a descrição do item que o usuário deseja comprar. Clicar na seta verde (selecionar material) para prosseguir.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Informar a quantidade de material que será comprada e inserir as observações que julgar necessária. Clicar em </a:t>
            </a:r>
            <a:r>
              <a:rPr b="1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Incluir</a:t>
            </a: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0219" y="3973708"/>
            <a:ext cx="9302847" cy="275139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9"/>
          <p:cNvSpPr/>
          <p:nvPr/>
        </p:nvSpPr>
        <p:spPr>
          <a:xfrm>
            <a:off x="4975001" y="6293721"/>
            <a:ext cx="563638" cy="336187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0557" y="4509597"/>
            <a:ext cx="8808419" cy="230787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0"/>
          <p:cNvSpPr txBox="1"/>
          <p:nvPr>
            <p:ph type="title"/>
          </p:nvPr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da requisição</a:t>
            </a:r>
            <a:endParaRPr/>
          </a:p>
        </p:txBody>
      </p:sp>
      <p:sp>
        <p:nvSpPr>
          <p:cNvPr id="178" name="Google Shape;178;p10"/>
          <p:cNvSpPr txBox="1"/>
          <p:nvPr>
            <p:ph idx="1" type="body"/>
          </p:nvPr>
        </p:nvSpPr>
        <p:spPr>
          <a:xfrm>
            <a:off x="838200" y="1825625"/>
            <a:ext cx="1043695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Caso deseje cadastrar mais de um item do mesmo grupo de material basta repetir a operação anterior incluindo os demais itens.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(s) item (ns) irá (ão) aparecer na Lista de Materiais do grupo anteriormente indicado.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Nos ícones da direita da tela será possível alterar dados ou excluir.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As cotações serão inseridas em momento posterior.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Ao finalizar a inclusão dos itens clicar em </a:t>
            </a:r>
            <a:r>
              <a:rPr b="1" lang="pt-BR" sz="2400"/>
              <a:t>Continuar</a:t>
            </a:r>
            <a:endParaRPr b="1"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br>
              <a:rPr lang="pt-BR"/>
            </a:br>
            <a:endParaRPr/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r>
              <a:t/>
            </a:r>
            <a:endParaRPr b="1" sz="100"/>
          </a:p>
        </p:txBody>
      </p:sp>
      <p:pic>
        <p:nvPicPr>
          <p:cNvPr descr="Fundo preto com letras brancas&#10;&#10;Descrição gerada automaticamente" id="179" name="Google Shape;179;p10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0"/>
          <p:cNvSpPr/>
          <p:nvPr/>
        </p:nvSpPr>
        <p:spPr>
          <a:xfrm>
            <a:off x="9853490" y="4888737"/>
            <a:ext cx="835487" cy="108583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0"/>
          <p:cNvSpPr/>
          <p:nvPr/>
        </p:nvSpPr>
        <p:spPr>
          <a:xfrm>
            <a:off x="6392562" y="6441990"/>
            <a:ext cx="906162" cy="288324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3891" y="2197875"/>
            <a:ext cx="7678109" cy="354082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1"/>
          <p:cNvSpPr txBox="1"/>
          <p:nvPr>
            <p:ph type="title"/>
          </p:nvPr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da requisição</a:t>
            </a:r>
            <a:endParaRPr/>
          </a:p>
        </p:txBody>
      </p:sp>
      <p:sp>
        <p:nvSpPr>
          <p:cNvPr id="188" name="Google Shape;188;p11"/>
          <p:cNvSpPr txBox="1"/>
          <p:nvPr>
            <p:ph idx="1" type="body"/>
          </p:nvPr>
        </p:nvSpPr>
        <p:spPr>
          <a:xfrm>
            <a:off x="224289" y="1924604"/>
            <a:ext cx="4173975" cy="4912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Informar no campo observações os contatos de e-mail, telefone e nome dos responsáveis pela demanda.</a:t>
            </a:r>
            <a:endParaRPr/>
          </a:p>
          <a:p>
            <a:pPr indent="-228600" lvl="0" marL="22860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Ao finalizar a inclusão de todos os itens desejados, clicar em </a:t>
            </a:r>
            <a:r>
              <a:rPr b="1" lang="pt-BR" sz="2400"/>
              <a:t>Gravar e Enviar</a:t>
            </a:r>
            <a:r>
              <a:rPr lang="pt-BR" sz="2400"/>
              <a:t>. Caso o usuário queira pausar a inclusão dos itens e em outro momento finalizá-la, clicar em </a:t>
            </a:r>
            <a:r>
              <a:rPr b="1" lang="pt-BR" sz="2400"/>
              <a:t>Gravar</a:t>
            </a:r>
            <a:r>
              <a:rPr lang="pt-BR" sz="2400"/>
              <a:t>.</a:t>
            </a:r>
            <a:endParaRPr/>
          </a:p>
          <a:p>
            <a:pPr indent="-228600" lvl="0" marL="22860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Caso o material seja permanente, a unidade deverá somente </a:t>
            </a:r>
            <a:r>
              <a:rPr b="1" lang="pt-BR" sz="2400"/>
              <a:t>Gravar</a:t>
            </a:r>
            <a:r>
              <a:rPr lang="pt-BR" sz="2400"/>
              <a:t>.</a:t>
            </a:r>
            <a:br>
              <a:rPr lang="pt-BR"/>
            </a:br>
            <a:endParaRPr/>
          </a:p>
          <a:p>
            <a:pPr indent="-22225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r>
              <a:t/>
            </a:r>
            <a:endParaRPr b="1" sz="100"/>
          </a:p>
        </p:txBody>
      </p:sp>
      <p:pic>
        <p:nvPicPr>
          <p:cNvPr descr="Fundo preto com letras brancas&#10;&#10;Descrição gerada automaticamente" id="189" name="Google Shape;189;p11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1"/>
          <p:cNvSpPr/>
          <p:nvPr/>
        </p:nvSpPr>
        <p:spPr>
          <a:xfrm>
            <a:off x="7543052" y="5450375"/>
            <a:ext cx="906162" cy="288324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1"/>
          <p:cNvSpPr txBox="1"/>
          <p:nvPr/>
        </p:nvSpPr>
        <p:spPr>
          <a:xfrm>
            <a:off x="5293660" y="5903893"/>
            <a:ext cx="611856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Abrir processo no SIPAC para solicitar autorização do recurso de capital pela reitoria. Tendo sido autorizado o processo será enviado a PROPLAN que fará a descentralização do recurso no SIPAC para que a unidade possa dar continuidade a requisição.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"/>
          <p:cNvSpPr txBox="1"/>
          <p:nvPr>
            <p:ph idx="1" type="body"/>
          </p:nvPr>
        </p:nvSpPr>
        <p:spPr>
          <a:xfrm>
            <a:off x="838200" y="1825624"/>
            <a:ext cx="10192265" cy="31006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Selecionar o orçamento irá custear a despesa: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br>
              <a:rPr lang="pt-BR"/>
            </a:br>
            <a:endParaRPr/>
          </a:p>
        </p:txBody>
      </p:sp>
      <p:pic>
        <p:nvPicPr>
          <p:cNvPr id="197" name="Google Shape;197;p12"/>
          <p:cNvPicPr preferRelativeResize="0"/>
          <p:nvPr/>
        </p:nvPicPr>
        <p:blipFill rotWithShape="1">
          <a:blip r:embed="rId3">
            <a:alphaModFix/>
          </a:blip>
          <a:srcRect b="9763" l="0" r="0" t="0"/>
          <a:stretch/>
        </p:blipFill>
        <p:spPr>
          <a:xfrm>
            <a:off x="1373876" y="2461799"/>
            <a:ext cx="8546051" cy="393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2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da requisição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199" name="Google Shape;199;p12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b72bc9b6f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4458" y="3716268"/>
            <a:ext cx="8617274" cy="314173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b72bc9b6f0_0_0"/>
          <p:cNvSpPr txBox="1"/>
          <p:nvPr/>
        </p:nvSpPr>
        <p:spPr>
          <a:xfrm>
            <a:off x="759558" y="67906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da requisição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06" name="Google Shape;206;gb72bc9b6f0_0_0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b72bc9b6f0_0_0"/>
          <p:cNvSpPr txBox="1"/>
          <p:nvPr/>
        </p:nvSpPr>
        <p:spPr>
          <a:xfrm>
            <a:off x="502511" y="2004777"/>
            <a:ext cx="55935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importante o usuário anotar o número da requisição que foi cadastrada, pois este número será usado no próximo passo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b72bc9b6f0_0_0"/>
          <p:cNvSpPr/>
          <p:nvPr/>
        </p:nvSpPr>
        <p:spPr>
          <a:xfrm>
            <a:off x="5531400" y="4710955"/>
            <a:ext cx="897000" cy="351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0337" y="3171784"/>
            <a:ext cx="6471326" cy="370681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3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15" name="Google Shape;215;p13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Tendo sido finalizado o Cadastro da Requisição do Material, o usuário irá Cadastrar o Processo de Compra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Em módulos do SIPAC selecionar a opção Compras</a:t>
            </a:r>
            <a:br>
              <a:rPr lang="pt-BR"/>
            </a:br>
            <a:endParaRPr/>
          </a:p>
        </p:txBody>
      </p:sp>
      <p:sp>
        <p:nvSpPr>
          <p:cNvPr id="217" name="Google Shape;217;p13"/>
          <p:cNvSpPr/>
          <p:nvPr/>
        </p:nvSpPr>
        <p:spPr>
          <a:xfrm>
            <a:off x="7324725" y="4124324"/>
            <a:ext cx="1017862" cy="529789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9273" y="2285443"/>
            <a:ext cx="7125668" cy="299141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4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24" name="Google Shape;224;p14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Selecionar a opção “Cadastrar processo de compra/licitação”:</a:t>
            </a:r>
            <a:br>
              <a:rPr lang="pt-BR"/>
            </a:br>
            <a:endParaRPr/>
          </a:p>
        </p:txBody>
      </p:sp>
      <p:sp>
        <p:nvSpPr>
          <p:cNvPr id="226" name="Google Shape;226;p14"/>
          <p:cNvSpPr/>
          <p:nvPr/>
        </p:nvSpPr>
        <p:spPr>
          <a:xfrm>
            <a:off x="2502147" y="2924175"/>
            <a:ext cx="1898403" cy="22701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6322" y="5680361"/>
            <a:ext cx="8104710" cy="117763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4"/>
          <p:cNvSpPr txBox="1"/>
          <p:nvPr/>
        </p:nvSpPr>
        <p:spPr>
          <a:xfrm>
            <a:off x="860548" y="5276854"/>
            <a:ext cx="77874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Indicar o Tipo de Compra: Materiais e clicar em </a:t>
            </a:r>
            <a:r>
              <a:rPr b="1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Continuar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4"/>
          <p:cNvSpPr/>
          <p:nvPr/>
        </p:nvSpPr>
        <p:spPr>
          <a:xfrm>
            <a:off x="5476875" y="6466963"/>
            <a:ext cx="908658" cy="22701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7865" y="2796408"/>
            <a:ext cx="9578981" cy="303700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5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36" name="Google Shape;236;p15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Inserir o número da requisição criada anteriormente e clicar em </a:t>
            </a:r>
            <a:r>
              <a:rPr b="1" lang="pt-BR"/>
              <a:t>Buscar</a:t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br>
              <a:rPr lang="pt-BR"/>
            </a:br>
            <a:endParaRPr/>
          </a:p>
        </p:txBody>
      </p:sp>
      <p:sp>
        <p:nvSpPr>
          <p:cNvPr id="238" name="Google Shape;238;p15"/>
          <p:cNvSpPr/>
          <p:nvPr/>
        </p:nvSpPr>
        <p:spPr>
          <a:xfrm>
            <a:off x="5563027" y="5523988"/>
            <a:ext cx="908658" cy="22701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6"/>
          <p:cNvGrpSpPr/>
          <p:nvPr/>
        </p:nvGrpSpPr>
        <p:grpSpPr>
          <a:xfrm>
            <a:off x="1468384" y="3370194"/>
            <a:ext cx="9274282" cy="2446743"/>
            <a:chOff x="1468384" y="3370194"/>
            <a:chExt cx="9274282" cy="2446743"/>
          </a:xfrm>
        </p:grpSpPr>
        <p:pic>
          <p:nvPicPr>
            <p:cNvPr id="244" name="Google Shape;244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68384" y="3370194"/>
              <a:ext cx="9274282" cy="24467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16"/>
            <p:cNvSpPr/>
            <p:nvPr/>
          </p:nvSpPr>
          <p:spPr>
            <a:xfrm>
              <a:off x="1494262" y="4252823"/>
              <a:ext cx="84371" cy="51758"/>
            </a:xfrm>
            <a:prstGeom prst="rect">
              <a:avLst/>
            </a:prstGeom>
            <a:solidFill>
              <a:srgbClr val="00B0F0"/>
            </a:solidFill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1482758" y="4491483"/>
              <a:ext cx="84371" cy="51758"/>
            </a:xfrm>
            <a:prstGeom prst="rect">
              <a:avLst/>
            </a:prstGeom>
            <a:solidFill>
              <a:srgbClr val="00B0F0"/>
            </a:solidFill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>
              <a:off x="1500016" y="4991823"/>
              <a:ext cx="84371" cy="51758"/>
            </a:xfrm>
            <a:prstGeom prst="rect">
              <a:avLst/>
            </a:prstGeom>
            <a:solidFill>
              <a:schemeClr val="accent1"/>
            </a:solidFill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1500019" y="4724399"/>
              <a:ext cx="84371" cy="51758"/>
            </a:xfrm>
            <a:prstGeom prst="rect">
              <a:avLst/>
            </a:prstGeom>
            <a:solidFill>
              <a:schemeClr val="accent1"/>
            </a:solidFill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9" name="Google Shape;249;p16"/>
          <p:cNvSpPr txBox="1"/>
          <p:nvPr>
            <p:ph idx="1" type="body"/>
          </p:nvPr>
        </p:nvSpPr>
        <p:spPr>
          <a:xfrm>
            <a:off x="939133" y="1730775"/>
            <a:ext cx="10515600" cy="5299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Os sistema exibirá a lista dos itens da Requisição;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Selecionar os itens da requisição que deseja que sejam inseridos no processo de compra clicar em Inserir Itens;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Cada processo de compra pode ser composto por mais de uma requisição, por isso, após inserir os itens o sistema permite que seja feita a busca de  uma nova requisição.</a:t>
            </a:r>
            <a:endParaRPr/>
          </a:p>
        </p:txBody>
      </p:sp>
      <p:sp>
        <p:nvSpPr>
          <p:cNvPr id="250" name="Google Shape;250;p16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51" name="Google Shape;251;p16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6"/>
          <p:cNvSpPr/>
          <p:nvPr/>
        </p:nvSpPr>
        <p:spPr>
          <a:xfrm>
            <a:off x="5563029" y="5479238"/>
            <a:ext cx="908658" cy="22701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Introdução</a:t>
            </a:r>
            <a:endParaRPr/>
          </a:p>
        </p:txBody>
      </p:sp>
      <p:sp>
        <p:nvSpPr>
          <p:cNvPr id="95" name="Google Shape;95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dispensa de licitação é um tipo de contratação definido na Lei nº. 8666/93, em que uma das hipóteses (inciso II) é destinada a aquisição de materiais de pequeno valor.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As dispensas para compra de material de consumo e permanente podem ser instruídas e operacionalizadas pela própria unidade demandante.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>
                <a:solidFill>
                  <a:schemeClr val="dk1"/>
                </a:solidFill>
              </a:rPr>
              <a:t>Em regra, para contratação de materiais, a modalidade de dispensa adotada deve ser a cotação eletrônica, cujo passo a passo está disponível em outro tutorial.</a:t>
            </a:r>
            <a:endParaRPr>
              <a:solidFill>
                <a:schemeClr val="dk1"/>
              </a:solidFill>
            </a:endParaRPr>
          </a:p>
          <a:p>
            <a:pPr indent="-508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descr="Fundo preto com letras brancas&#10;&#10;Descrição gerada automaticamente" id="96" name="Google Shape;96;p2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7"/>
          <p:cNvGrpSpPr/>
          <p:nvPr/>
        </p:nvGrpSpPr>
        <p:grpSpPr>
          <a:xfrm>
            <a:off x="2044460" y="2481784"/>
            <a:ext cx="8057779" cy="4379471"/>
            <a:chOff x="2044460" y="2559418"/>
            <a:chExt cx="8057779" cy="4379471"/>
          </a:xfrm>
        </p:grpSpPr>
        <p:pic>
          <p:nvPicPr>
            <p:cNvPr id="258" name="Google Shape;258;p17"/>
            <p:cNvPicPr preferRelativeResize="0"/>
            <p:nvPr/>
          </p:nvPicPr>
          <p:blipFill rotWithShape="1">
            <a:blip r:embed="rId3">
              <a:alphaModFix/>
            </a:blip>
            <a:srcRect b="0" l="0" r="3067" t="49500"/>
            <a:stretch/>
          </p:blipFill>
          <p:spPr>
            <a:xfrm>
              <a:off x="2069792" y="4727275"/>
              <a:ext cx="8014487" cy="2211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17"/>
            <p:cNvPicPr preferRelativeResize="0"/>
            <p:nvPr/>
          </p:nvPicPr>
          <p:blipFill rotWithShape="1">
            <a:blip r:embed="rId4">
              <a:alphaModFix/>
            </a:blip>
            <a:srcRect b="0" l="1371" r="0" t="0"/>
            <a:stretch/>
          </p:blipFill>
          <p:spPr>
            <a:xfrm>
              <a:off x="2044460" y="2559418"/>
              <a:ext cx="8057779" cy="21378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0" name="Google Shape;260;p17"/>
          <p:cNvSpPr txBox="1"/>
          <p:nvPr>
            <p:ph idx="1" type="body"/>
          </p:nvPr>
        </p:nvSpPr>
        <p:spPr>
          <a:xfrm>
            <a:off x="847725" y="1739899"/>
            <a:ext cx="10515600" cy="5299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Após inserir a requisição ou as requisições desejadas, clicar em </a:t>
            </a:r>
            <a:r>
              <a:rPr b="1" lang="pt-BR"/>
              <a:t>Continuar.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61" name="Google Shape;261;p17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62" name="Google Shape;262;p17"/>
          <p:cNvPicPr preferRelativeResize="0"/>
          <p:nvPr/>
        </p:nvPicPr>
        <p:blipFill rotWithShape="1">
          <a:blip r:embed="rId5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7"/>
          <p:cNvSpPr/>
          <p:nvPr/>
        </p:nvSpPr>
        <p:spPr>
          <a:xfrm>
            <a:off x="6382179" y="6694625"/>
            <a:ext cx="908658" cy="22701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8012" y="1978752"/>
            <a:ext cx="7673376" cy="485337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8"/>
          <p:cNvSpPr txBox="1"/>
          <p:nvPr>
            <p:ph idx="1" type="body"/>
          </p:nvPr>
        </p:nvSpPr>
        <p:spPr>
          <a:xfrm>
            <a:off x="838200" y="1825625"/>
            <a:ext cx="3533775" cy="464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Os dados gerais e os itens do processo de compra serão exibidos em resumo;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usuário deverá informação os “dados da licitação”, selecionando a opção de </a:t>
            </a:r>
            <a:r>
              <a:rPr b="1" lang="pt-BR"/>
              <a:t>Dispensa de Licitação.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Clicar em </a:t>
            </a:r>
            <a:r>
              <a:rPr b="1" lang="pt-BR"/>
              <a:t>Continuar.</a:t>
            </a:r>
            <a:endParaRPr b="1"/>
          </a:p>
        </p:txBody>
      </p:sp>
      <p:sp>
        <p:nvSpPr>
          <p:cNvPr id="270" name="Google Shape;270;p18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71" name="Google Shape;271;p18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8"/>
          <p:cNvSpPr/>
          <p:nvPr/>
        </p:nvSpPr>
        <p:spPr>
          <a:xfrm>
            <a:off x="8496729" y="6524625"/>
            <a:ext cx="908658" cy="22701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60"/>
          <p:cNvPicPr preferRelativeResize="0"/>
          <p:nvPr/>
        </p:nvPicPr>
        <p:blipFill rotWithShape="1">
          <a:blip r:embed="rId3">
            <a:alphaModFix/>
          </a:blip>
          <a:srcRect b="4334" l="22604" r="23778" t="13252"/>
          <a:stretch/>
        </p:blipFill>
        <p:spPr>
          <a:xfrm>
            <a:off x="6190601" y="1533951"/>
            <a:ext cx="5982950" cy="517312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60"/>
          <p:cNvSpPr txBox="1"/>
          <p:nvPr>
            <p:ph idx="1" type="body"/>
          </p:nvPr>
        </p:nvSpPr>
        <p:spPr>
          <a:xfrm>
            <a:off x="283000" y="1825625"/>
            <a:ext cx="5831400" cy="46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0050" lvl="0" marL="269999" rtl="0" algn="just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pt-BR" sz="2700"/>
              <a:t>O </a:t>
            </a:r>
            <a:r>
              <a:rPr b="1" lang="pt-BR" sz="2700"/>
              <a:t>Assunto do Processo </a:t>
            </a:r>
            <a:r>
              <a:rPr lang="pt-BR" sz="2700"/>
              <a:t>sempre deve ser preenchido conforme as orientações do Protocolo, </a:t>
            </a:r>
            <a:r>
              <a:rPr lang="pt-BR" sz="2700">
                <a:solidFill>
                  <a:srgbClr val="FF0000"/>
                </a:solidFill>
              </a:rPr>
              <a:t>erros nesta descrição podem impactar negativamente no futuro.</a:t>
            </a:r>
            <a:endParaRPr sz="2700"/>
          </a:p>
          <a:p>
            <a:pPr indent="-22225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pt-BR" sz="2700"/>
              <a:t>O documento adicionado será o Relatório Detalhado de Requisições do Processo. Não é necessário adicionar nenhum outro neste momento.</a:t>
            </a:r>
            <a:endParaRPr sz="2700"/>
          </a:p>
          <a:p>
            <a:pPr indent="-20955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pt-BR" sz="2500"/>
              <a:t>O servidor que estiver cadastrando a requisição deverá selecionar o relatório e adicionar sua assinatura no documento.</a:t>
            </a:r>
            <a:endParaRPr sz="2500"/>
          </a:p>
        </p:txBody>
      </p:sp>
      <p:sp>
        <p:nvSpPr>
          <p:cNvPr id="279" name="Google Shape;279;p60"/>
          <p:cNvSpPr txBox="1"/>
          <p:nvPr/>
        </p:nvSpPr>
        <p:spPr>
          <a:xfrm>
            <a:off x="759558" y="67906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80" name="Google Shape;280;p60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60"/>
          <p:cNvSpPr/>
          <p:nvPr/>
        </p:nvSpPr>
        <p:spPr>
          <a:xfrm>
            <a:off x="11179499" y="6047749"/>
            <a:ext cx="908700" cy="227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60"/>
          <p:cNvSpPr/>
          <p:nvPr/>
        </p:nvSpPr>
        <p:spPr>
          <a:xfrm>
            <a:off x="6650475" y="2507950"/>
            <a:ext cx="5216700" cy="25011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381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61"/>
          <p:cNvPicPr preferRelativeResize="0"/>
          <p:nvPr/>
        </p:nvPicPr>
        <p:blipFill rotWithShape="1">
          <a:blip r:embed="rId3">
            <a:alphaModFix/>
          </a:blip>
          <a:srcRect b="42272" l="28912" r="29925" t="24027"/>
          <a:stretch/>
        </p:blipFill>
        <p:spPr>
          <a:xfrm>
            <a:off x="40338" y="3606513"/>
            <a:ext cx="3913699" cy="18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61"/>
          <p:cNvPicPr preferRelativeResize="0"/>
          <p:nvPr/>
        </p:nvPicPr>
        <p:blipFill rotWithShape="1">
          <a:blip r:embed="rId4">
            <a:alphaModFix/>
          </a:blip>
          <a:srcRect b="46696" l="29023" r="30022" t="23845"/>
          <a:stretch/>
        </p:blipFill>
        <p:spPr>
          <a:xfrm>
            <a:off x="8302788" y="3679000"/>
            <a:ext cx="3714624" cy="150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61"/>
          <p:cNvPicPr preferRelativeResize="0"/>
          <p:nvPr/>
        </p:nvPicPr>
        <p:blipFill rotWithShape="1">
          <a:blip r:embed="rId5">
            <a:alphaModFix/>
          </a:blip>
          <a:srcRect b="8327" l="23041" r="24839" t="73379"/>
          <a:stretch/>
        </p:blipFill>
        <p:spPr>
          <a:xfrm>
            <a:off x="4631725" y="1861170"/>
            <a:ext cx="6713520" cy="132554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61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91" name="Google Shape;291;p61"/>
          <p:cNvPicPr preferRelativeResize="0"/>
          <p:nvPr/>
        </p:nvPicPr>
        <p:blipFill rotWithShape="1">
          <a:blip r:embed="rId6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61"/>
          <p:cNvSpPr/>
          <p:nvPr/>
        </p:nvSpPr>
        <p:spPr>
          <a:xfrm>
            <a:off x="9545408" y="2112446"/>
            <a:ext cx="908700" cy="227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61"/>
          <p:cNvSpPr/>
          <p:nvPr/>
        </p:nvSpPr>
        <p:spPr>
          <a:xfrm>
            <a:off x="11801049" y="4448375"/>
            <a:ext cx="260400" cy="227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8236" y="1676176"/>
            <a:ext cx="2897919" cy="157919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61"/>
          <p:cNvSpPr/>
          <p:nvPr/>
        </p:nvSpPr>
        <p:spPr>
          <a:xfrm>
            <a:off x="1636050" y="5059625"/>
            <a:ext cx="429900" cy="167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61"/>
          <p:cNvSpPr/>
          <p:nvPr/>
        </p:nvSpPr>
        <p:spPr>
          <a:xfrm>
            <a:off x="3660125" y="2339450"/>
            <a:ext cx="908700" cy="167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61"/>
          <p:cNvPicPr preferRelativeResize="0"/>
          <p:nvPr/>
        </p:nvPicPr>
        <p:blipFill rotWithShape="1">
          <a:blip r:embed="rId8">
            <a:alphaModFix/>
          </a:blip>
          <a:srcRect b="45824" l="31799" r="32341" t="33022"/>
          <a:stretch/>
        </p:blipFill>
        <p:spPr>
          <a:xfrm>
            <a:off x="4317555" y="3862800"/>
            <a:ext cx="3714619" cy="123252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61"/>
          <p:cNvSpPr/>
          <p:nvPr/>
        </p:nvSpPr>
        <p:spPr>
          <a:xfrm>
            <a:off x="7734921" y="4618477"/>
            <a:ext cx="371400" cy="227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61"/>
          <p:cNvSpPr/>
          <p:nvPr/>
        </p:nvSpPr>
        <p:spPr>
          <a:xfrm>
            <a:off x="10037025" y="3235625"/>
            <a:ext cx="122700" cy="3765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61"/>
          <p:cNvSpPr/>
          <p:nvPr/>
        </p:nvSpPr>
        <p:spPr>
          <a:xfrm>
            <a:off x="8036425" y="4433650"/>
            <a:ext cx="190200" cy="113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61"/>
          <p:cNvSpPr/>
          <p:nvPr/>
        </p:nvSpPr>
        <p:spPr>
          <a:xfrm>
            <a:off x="4019375" y="4505375"/>
            <a:ext cx="190200" cy="113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61"/>
          <p:cNvPicPr preferRelativeResize="0"/>
          <p:nvPr/>
        </p:nvPicPr>
        <p:blipFill rotWithShape="1">
          <a:blip r:embed="rId9">
            <a:alphaModFix/>
          </a:blip>
          <a:srcRect b="9947" l="23960" r="24896" t="78083"/>
          <a:stretch/>
        </p:blipFill>
        <p:spPr>
          <a:xfrm>
            <a:off x="3179025" y="5894025"/>
            <a:ext cx="6235402" cy="82082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61"/>
          <p:cNvSpPr/>
          <p:nvPr/>
        </p:nvSpPr>
        <p:spPr>
          <a:xfrm rot="2965213">
            <a:off x="3862825" y="5617128"/>
            <a:ext cx="693613" cy="789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61"/>
          <p:cNvSpPr/>
          <p:nvPr/>
        </p:nvSpPr>
        <p:spPr>
          <a:xfrm>
            <a:off x="6391150" y="6491150"/>
            <a:ext cx="683100" cy="167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4"/>
          <p:cNvSpPr txBox="1"/>
          <p:nvPr>
            <p:ph type="title"/>
          </p:nvPr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do Processo de Compra</a:t>
            </a:r>
            <a:endParaRPr/>
          </a:p>
        </p:txBody>
      </p:sp>
      <p:sp>
        <p:nvSpPr>
          <p:cNvPr id="310" name="Google Shape;310;p24"/>
          <p:cNvSpPr txBox="1"/>
          <p:nvPr>
            <p:ph idx="1" type="body"/>
          </p:nvPr>
        </p:nvSpPr>
        <p:spPr>
          <a:xfrm>
            <a:off x="258800" y="1714625"/>
            <a:ext cx="5391600" cy="53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</a:t>
            </a:r>
            <a:r>
              <a:rPr b="1" lang="pt-BR"/>
              <a:t>Assunto do Processo </a:t>
            </a:r>
            <a:r>
              <a:rPr lang="pt-BR"/>
              <a:t>já virá preenchido</a:t>
            </a:r>
            <a:r>
              <a:rPr lang="pt-BR">
                <a:solidFill>
                  <a:srgbClr val="000000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Selecionar a opção Processo ELETRÔNICO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No</a:t>
            </a:r>
            <a:r>
              <a:rPr b="1" lang="pt-BR"/>
              <a:t> Assunto detalhado do Processo </a:t>
            </a:r>
            <a:r>
              <a:rPr lang="pt-BR"/>
              <a:t>o sistema exibirá a numeração da Dispensa que foi gerada automaticamente, essa é a numeração que deve ser usada no SIASG.</a:t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Fundo preto com letras brancas&#10;&#10;Descrição gerada automaticamente" id="311" name="Google Shape;311;p24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4"/>
          <p:cNvPicPr preferRelativeResize="0"/>
          <p:nvPr/>
        </p:nvPicPr>
        <p:blipFill rotWithShape="1">
          <a:blip r:embed="rId4">
            <a:alphaModFix/>
          </a:blip>
          <a:srcRect b="3340" l="24129" r="23754" t="10109"/>
          <a:stretch/>
        </p:blipFill>
        <p:spPr>
          <a:xfrm>
            <a:off x="6376900" y="1618575"/>
            <a:ext cx="5467373" cy="510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7802" y="3825874"/>
            <a:ext cx="9321891" cy="28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5"/>
          <p:cNvSpPr txBox="1"/>
          <p:nvPr>
            <p:ph type="title"/>
          </p:nvPr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do Processo de Compra</a:t>
            </a:r>
            <a:endParaRPr/>
          </a:p>
        </p:txBody>
      </p:sp>
      <p:sp>
        <p:nvSpPr>
          <p:cNvPr id="319" name="Google Shape;319;p25"/>
          <p:cNvSpPr txBox="1"/>
          <p:nvPr>
            <p:ph idx="1" type="body"/>
          </p:nvPr>
        </p:nvSpPr>
        <p:spPr>
          <a:xfrm>
            <a:off x="561717" y="1867026"/>
            <a:ext cx="10439657" cy="5314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inciso II da Lei é o que deve ser selecionado, pois neste caso trata-se da compra de material dentro do limite de valor estabelecido;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Nos ícones é possível clicar e visualizar os documentos produzidos para conferir se estão todos em conformidade.</a:t>
            </a:r>
            <a:endParaRPr/>
          </a:p>
        </p:txBody>
      </p:sp>
      <p:pic>
        <p:nvPicPr>
          <p:cNvPr descr="Fundo preto com letras brancas&#10;&#10;Descrição gerada automaticamente" id="320" name="Google Shape;320;p25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5"/>
          <p:cNvSpPr/>
          <p:nvPr/>
        </p:nvSpPr>
        <p:spPr>
          <a:xfrm>
            <a:off x="3639269" y="6176693"/>
            <a:ext cx="690692" cy="214464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5"/>
          <p:cNvSpPr/>
          <p:nvPr/>
        </p:nvSpPr>
        <p:spPr>
          <a:xfrm>
            <a:off x="4325740" y="6391157"/>
            <a:ext cx="2109565" cy="281317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6475" y="3801952"/>
            <a:ext cx="9369500" cy="305604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6"/>
          <p:cNvSpPr txBox="1"/>
          <p:nvPr>
            <p:ph type="title"/>
          </p:nvPr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do Processo de Compra</a:t>
            </a:r>
            <a:endParaRPr/>
          </a:p>
        </p:txBody>
      </p:sp>
      <p:sp>
        <p:nvSpPr>
          <p:cNvPr id="329" name="Google Shape;329;p26"/>
          <p:cNvSpPr txBox="1"/>
          <p:nvPr>
            <p:ph idx="1" type="body"/>
          </p:nvPr>
        </p:nvSpPr>
        <p:spPr>
          <a:xfrm>
            <a:off x="561717" y="1867026"/>
            <a:ext cx="10439657" cy="5314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Ao clicar em Gravar e Enviar para Licitação, o sistema exibirá os dados para unidade de destino;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unidade demandante deverá selecionar ela mesma, e clicar em </a:t>
            </a:r>
            <a:r>
              <a:rPr b="1" lang="pt-BR"/>
              <a:t>Confirmar</a:t>
            </a:r>
            <a:r>
              <a:rPr lang="pt-BR"/>
              <a:t>.</a:t>
            </a:r>
            <a:endParaRPr/>
          </a:p>
        </p:txBody>
      </p:sp>
      <p:pic>
        <p:nvPicPr>
          <p:cNvPr descr="Fundo preto com letras brancas&#10;&#10;Descrição gerada automaticamente" id="330" name="Google Shape;330;p26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6"/>
          <p:cNvSpPr/>
          <p:nvPr/>
        </p:nvSpPr>
        <p:spPr>
          <a:xfrm>
            <a:off x="4975001" y="6553200"/>
            <a:ext cx="690692" cy="214464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6233" y="1596874"/>
            <a:ext cx="7078372" cy="52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7"/>
          <p:cNvSpPr txBox="1"/>
          <p:nvPr>
            <p:ph idx="1" type="body"/>
          </p:nvPr>
        </p:nvSpPr>
        <p:spPr>
          <a:xfrm>
            <a:off x="838200" y="1825625"/>
            <a:ext cx="413680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processo eletrônico de compra está cadastrado.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Anotar número do processo.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próxima etapa é o cadastro das propostas.</a:t>
            </a:r>
            <a:endParaRPr/>
          </a:p>
        </p:txBody>
      </p:sp>
      <p:sp>
        <p:nvSpPr>
          <p:cNvPr id="338" name="Google Shape;338;p27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339" name="Google Shape;339;p27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7"/>
          <p:cNvSpPr/>
          <p:nvPr/>
        </p:nvSpPr>
        <p:spPr>
          <a:xfrm>
            <a:off x="7099075" y="2016629"/>
            <a:ext cx="1387699" cy="271795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7"/>
          <p:cNvSpPr/>
          <p:nvPr/>
        </p:nvSpPr>
        <p:spPr>
          <a:xfrm>
            <a:off x="7792924" y="6176963"/>
            <a:ext cx="1387699" cy="271795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8256" y="3454129"/>
            <a:ext cx="9331413" cy="2722834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62"/>
          <p:cNvSpPr txBox="1"/>
          <p:nvPr>
            <p:ph idx="1" type="body"/>
          </p:nvPr>
        </p:nvSpPr>
        <p:spPr>
          <a:xfrm>
            <a:off x="838200" y="1825625"/>
            <a:ext cx="1082471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pesquisa do fornecedor poderá ser feita por CNPJ ou Razão Social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Tendo identificado o fornecedor do primeiro orçamento que irá ser cadastrado é necessário preencher o </a:t>
            </a:r>
            <a:r>
              <a:rPr b="1" lang="pt-BR"/>
              <a:t>nº da proposta</a:t>
            </a:r>
            <a:r>
              <a:rPr lang="pt-BR"/>
              <a:t>, o </a:t>
            </a:r>
            <a:r>
              <a:rPr b="1" lang="pt-BR"/>
              <a:t>prazo de entrega</a:t>
            </a:r>
            <a:r>
              <a:rPr lang="pt-BR"/>
              <a:t> e de </a:t>
            </a:r>
            <a:r>
              <a:rPr b="1" lang="pt-BR"/>
              <a:t>validade</a:t>
            </a:r>
            <a:r>
              <a:rPr lang="pt-BR"/>
              <a:t> e, finalmente, </a:t>
            </a:r>
            <a:r>
              <a:rPr b="1" lang="pt-BR"/>
              <a:t>inserir propostas</a:t>
            </a:r>
            <a:r>
              <a:rPr lang="pt-BR"/>
              <a:t>.</a:t>
            </a:r>
            <a:endParaRPr/>
          </a:p>
        </p:txBody>
      </p:sp>
      <p:sp>
        <p:nvSpPr>
          <p:cNvPr id="348" name="Google Shape;348;p62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349" name="Google Shape;349;p62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62"/>
          <p:cNvSpPr/>
          <p:nvPr/>
        </p:nvSpPr>
        <p:spPr>
          <a:xfrm>
            <a:off x="7962181" y="5577490"/>
            <a:ext cx="3313505" cy="305725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4739" y="1825625"/>
            <a:ext cx="5815264" cy="2222162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63"/>
          <p:cNvSpPr/>
          <p:nvPr/>
        </p:nvSpPr>
        <p:spPr>
          <a:xfrm>
            <a:off x="7457663" y="3148672"/>
            <a:ext cx="889482" cy="21758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3"/>
          <p:cNvSpPr txBox="1"/>
          <p:nvPr>
            <p:ph idx="1" type="body"/>
          </p:nvPr>
        </p:nvSpPr>
        <p:spPr>
          <a:xfrm>
            <a:off x="838200" y="1825625"/>
            <a:ext cx="397534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Buscar pelo número do item o qual você está inserindo o orçamento;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Preencher o </a:t>
            </a:r>
            <a:r>
              <a:rPr b="1" lang="pt-BR"/>
              <a:t>Valor Proposto</a:t>
            </a:r>
            <a:r>
              <a:rPr lang="pt-BR"/>
              <a:t> e a </a:t>
            </a:r>
            <a:r>
              <a:rPr b="1" lang="pt-BR"/>
              <a:t>Marca da Proposta, </a:t>
            </a:r>
            <a:r>
              <a:rPr lang="pt-BR"/>
              <a:t>clicar em </a:t>
            </a:r>
            <a:r>
              <a:rPr b="1" lang="pt-BR"/>
              <a:t>Inserir Item.</a:t>
            </a:r>
            <a:endParaRPr/>
          </a:p>
        </p:txBody>
      </p:sp>
      <p:sp>
        <p:nvSpPr>
          <p:cNvPr id="358" name="Google Shape;358;p63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359" name="Google Shape;359;p63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3540" y="4241745"/>
            <a:ext cx="5946463" cy="211853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63"/>
          <p:cNvSpPr/>
          <p:nvPr/>
        </p:nvSpPr>
        <p:spPr>
          <a:xfrm>
            <a:off x="7316681" y="5616394"/>
            <a:ext cx="889482" cy="21758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Introdução</a:t>
            </a:r>
            <a:endParaRPr/>
          </a:p>
        </p:txBody>
      </p:sp>
      <p:sp>
        <p:nvSpPr>
          <p:cNvPr id="102" name="Google Shape;102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pt-BR" sz="2400"/>
              <a:t>Definições</a:t>
            </a:r>
            <a:endParaRPr/>
          </a:p>
          <a:p>
            <a:pPr indent="-228600" lvl="0" marL="22860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pt-BR" sz="2400"/>
              <a:t>Material de consumo </a:t>
            </a:r>
            <a:r>
              <a:rPr lang="pt-BR" sz="2400"/>
              <a:t>(precisa atende um ou mais dos critérios a seguir): </a:t>
            </a:r>
            <a:endParaRPr/>
          </a:p>
          <a:p>
            <a:pPr indent="-228600" lvl="1" marL="685800" rtl="0" algn="just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pt-BR" sz="1400"/>
              <a:t>Critério da durabilidade: se em uso normal perde ou tem reduzidas suas condições de funcionamento, no prazo máximo de dois anos. </a:t>
            </a:r>
            <a:endParaRPr/>
          </a:p>
          <a:p>
            <a:pPr indent="-228600" lvl="1" marL="685800" rtl="0" algn="just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pt-BR" sz="1400"/>
              <a:t>Critério da fragilidade: Se sua estrutura for quebradiça, deformável ou danificável, caracterizando sua irrecuperabilidade e perda da sua </a:t>
            </a:r>
            <a:r>
              <a:rPr lang="pt-BR" sz="1400"/>
              <a:t>identidade</a:t>
            </a:r>
            <a:r>
              <a:rPr lang="pt-BR" sz="1400"/>
              <a:t> ou funcionalidade. </a:t>
            </a:r>
            <a:endParaRPr/>
          </a:p>
          <a:p>
            <a:pPr indent="-228600" lvl="1" marL="685800" rtl="0" algn="just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pt-BR" sz="1400"/>
              <a:t>Critério da perecibilidade: Se está sujeito a modificações (químicas ou físicas) ou se deteriora ou perde sua característica pelo uso normal.</a:t>
            </a:r>
            <a:endParaRPr/>
          </a:p>
          <a:p>
            <a:pPr indent="-228600" lvl="1" marL="685800" rtl="0" algn="just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pt-BR" sz="1400"/>
              <a:t>Critério</a:t>
            </a:r>
            <a:r>
              <a:rPr lang="pt-BR" sz="1400"/>
              <a:t> da incorporabilidade: se está destinado a incorporação a outro bem, e não pode ser retirado sem prejuízo das características físicas e funcionais do principal.</a:t>
            </a:r>
            <a:endParaRPr/>
          </a:p>
          <a:p>
            <a:pPr indent="-228600" lvl="1" marL="685800" rtl="0" algn="just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pt-BR" sz="1400"/>
              <a:t>Critério da transformabilidade: se foi adquirido para fins de transformação</a:t>
            </a:r>
            <a:endParaRPr/>
          </a:p>
          <a:p>
            <a:pPr indent="-228600" lvl="0" marL="22860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pt-BR" sz="2400"/>
              <a:t>Material permanente: </a:t>
            </a:r>
            <a:r>
              <a:rPr lang="pt-BR" sz="2400"/>
              <a:t> aquele que, em razão de seu uso corrente, não perde a sua identidade física e/ou tem uma durabilidade superior a dois anos.</a:t>
            </a:r>
            <a:endParaRPr/>
          </a:p>
          <a:p>
            <a:pPr indent="0" lvl="0" marL="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0" lvl="0" marL="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pt-BR" sz="1600"/>
              <a:t>Fonte: </a:t>
            </a:r>
            <a:r>
              <a:rPr lang="pt-BR" sz="1600" u="sng">
                <a:solidFill>
                  <a:schemeClr val="hlink"/>
                </a:solidFill>
                <a:hlinkClick r:id="rId3"/>
              </a:rPr>
              <a:t>Manual de Contabilidade Aplicada ao Setor Público</a:t>
            </a:r>
            <a:endParaRPr b="1" sz="1600"/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descr="Fundo preto com letras brancas&#10;&#10;Descrição gerada automaticamente" id="103" name="Google Shape;103;p3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4"/>
          <p:cNvSpPr txBox="1"/>
          <p:nvPr>
            <p:ph idx="1" type="body"/>
          </p:nvPr>
        </p:nvSpPr>
        <p:spPr>
          <a:xfrm>
            <a:off x="594142" y="2329277"/>
            <a:ext cx="458178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sistema automaticamente passará para o próximo item cadastrado;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Caso o mesmo fornecedor tenha oferecido orçamento também para o item 02, basta prosseguir e repetir a operação. </a:t>
            </a:r>
            <a:endParaRPr/>
          </a:p>
        </p:txBody>
      </p:sp>
      <p:sp>
        <p:nvSpPr>
          <p:cNvPr id="367" name="Google Shape;367;p64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368" name="Google Shape;368;p64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4938" y="2670606"/>
            <a:ext cx="6947062" cy="264494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64"/>
          <p:cNvSpPr/>
          <p:nvPr/>
        </p:nvSpPr>
        <p:spPr>
          <a:xfrm>
            <a:off x="8535965" y="4287358"/>
            <a:ext cx="889482" cy="21758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5"/>
          <p:cNvSpPr txBox="1"/>
          <p:nvPr>
            <p:ph idx="1" type="body"/>
          </p:nvPr>
        </p:nvSpPr>
        <p:spPr>
          <a:xfrm>
            <a:off x="749495" y="2634238"/>
            <a:ext cx="422550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Preencher </a:t>
            </a:r>
            <a:r>
              <a:rPr b="1" lang="pt-BR"/>
              <a:t>Valor Proposto </a:t>
            </a:r>
            <a:r>
              <a:rPr lang="pt-BR"/>
              <a:t>e </a:t>
            </a:r>
            <a:r>
              <a:rPr b="1" lang="pt-BR"/>
              <a:t>Marca Proposta </a:t>
            </a:r>
            <a:r>
              <a:rPr lang="pt-BR"/>
              <a:t>e clicar em </a:t>
            </a:r>
            <a:r>
              <a:rPr b="1" lang="pt-BR"/>
              <a:t>Inserir Item</a:t>
            </a:r>
            <a:r>
              <a:rPr lang="pt-BR"/>
              <a:t>. </a:t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Após ter inserido os valores propostos pelo primeiro orçamento, clicar em </a:t>
            </a:r>
            <a:r>
              <a:rPr b="1" lang="pt-BR"/>
              <a:t>Concluir Proposta.</a:t>
            </a:r>
            <a:endParaRPr/>
          </a:p>
        </p:txBody>
      </p:sp>
      <p:sp>
        <p:nvSpPr>
          <p:cNvPr id="376" name="Google Shape;376;p65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377" name="Google Shape;377;p65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7303" y="1901750"/>
            <a:ext cx="4591356" cy="2282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7303" y="4382239"/>
            <a:ext cx="4793195" cy="247576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65"/>
          <p:cNvSpPr/>
          <p:nvPr/>
        </p:nvSpPr>
        <p:spPr>
          <a:xfrm>
            <a:off x="7428240" y="3426304"/>
            <a:ext cx="889482" cy="21758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65"/>
          <p:cNvSpPr/>
          <p:nvPr/>
        </p:nvSpPr>
        <p:spPr>
          <a:xfrm>
            <a:off x="7529159" y="5993909"/>
            <a:ext cx="889482" cy="21758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65"/>
          <p:cNvSpPr/>
          <p:nvPr/>
        </p:nvSpPr>
        <p:spPr>
          <a:xfrm>
            <a:off x="6983499" y="6533798"/>
            <a:ext cx="889482" cy="21758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6"/>
          <p:cNvSpPr txBox="1"/>
          <p:nvPr>
            <p:ph idx="1" type="body"/>
          </p:nvPr>
        </p:nvSpPr>
        <p:spPr>
          <a:xfrm>
            <a:off x="1062408" y="1823356"/>
            <a:ext cx="994489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Os valores propostos pelo fornecedor para os itens da dispensa serão relacionados, conforme abaixo.</a:t>
            </a:r>
            <a:endParaRPr/>
          </a:p>
        </p:txBody>
      </p:sp>
      <p:sp>
        <p:nvSpPr>
          <p:cNvPr id="388" name="Google Shape;388;p66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389" name="Google Shape;389;p66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4887" y="2851652"/>
            <a:ext cx="9321891" cy="2694273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66"/>
          <p:cNvSpPr txBox="1"/>
          <p:nvPr/>
        </p:nvSpPr>
        <p:spPr>
          <a:xfrm>
            <a:off x="897145" y="5736873"/>
            <a:ext cx="994489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pt-B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 clicar em Nova Proposta, o usuário deverá cadastrar os outros dois orçamentos exigidos para a dispensa de licitação.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66"/>
          <p:cNvSpPr/>
          <p:nvPr/>
        </p:nvSpPr>
        <p:spPr>
          <a:xfrm>
            <a:off x="4423650" y="5200163"/>
            <a:ext cx="1226652" cy="345762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7"/>
          <p:cNvSpPr txBox="1"/>
          <p:nvPr>
            <p:ph idx="1" type="body"/>
          </p:nvPr>
        </p:nvSpPr>
        <p:spPr>
          <a:xfrm>
            <a:off x="1007418" y="1633764"/>
            <a:ext cx="9944897" cy="11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/>
              <a:t>Os valores de orçamento cadastrados para os itens da dispensa serão relacionados, conforme abaixo.</a:t>
            </a:r>
            <a:endParaRPr/>
          </a:p>
        </p:txBody>
      </p:sp>
      <p:sp>
        <p:nvSpPr>
          <p:cNvPr id="398" name="Google Shape;398;p67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399" name="Google Shape;399;p67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9361" y="2394042"/>
            <a:ext cx="7870814" cy="4463958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7"/>
          <p:cNvSpPr/>
          <p:nvPr/>
        </p:nvSpPr>
        <p:spPr>
          <a:xfrm>
            <a:off x="5641675" y="6591442"/>
            <a:ext cx="681486" cy="154416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2340" y="2537841"/>
            <a:ext cx="9283803" cy="4208017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68"/>
          <p:cNvSpPr txBox="1"/>
          <p:nvPr>
            <p:ph idx="1" type="body"/>
          </p:nvPr>
        </p:nvSpPr>
        <p:spPr>
          <a:xfrm>
            <a:off x="1009969" y="1849425"/>
            <a:ext cx="9944897" cy="11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/>
              <a:t>O próximo passo será o de julgamento das propostas</a:t>
            </a:r>
            <a:endParaRPr/>
          </a:p>
        </p:txBody>
      </p:sp>
      <p:sp>
        <p:nvSpPr>
          <p:cNvPr id="408" name="Google Shape;408;p68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09" name="Google Shape;409;p68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8"/>
          <p:cNvSpPr/>
          <p:nvPr/>
        </p:nvSpPr>
        <p:spPr>
          <a:xfrm>
            <a:off x="4891177" y="5211214"/>
            <a:ext cx="2242868" cy="533977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784" y="1935642"/>
            <a:ext cx="6238261" cy="247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8589" y="4586253"/>
            <a:ext cx="7581537" cy="226566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69"/>
          <p:cNvSpPr txBox="1"/>
          <p:nvPr>
            <p:ph idx="1" type="body"/>
          </p:nvPr>
        </p:nvSpPr>
        <p:spPr>
          <a:xfrm>
            <a:off x="7134045" y="1803943"/>
            <a:ext cx="4675669" cy="30106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 sz="2590"/>
              <a:t>O sistema selecionará os menores valores entre os orçamentos cadastrados para cada item.</a:t>
            </a:r>
            <a:endParaRPr/>
          </a:p>
          <a:p>
            <a:pPr indent="-2286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 sz="2590"/>
              <a:t>Conferir se os valores estão corretos e clicar em Confirmar.</a:t>
            </a:r>
            <a:endParaRPr sz="2590"/>
          </a:p>
        </p:txBody>
      </p:sp>
      <p:sp>
        <p:nvSpPr>
          <p:cNvPr id="418" name="Google Shape;418;p69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19" name="Google Shape;419;p69"/>
          <p:cNvPicPr preferRelativeResize="0"/>
          <p:nvPr/>
        </p:nvPicPr>
        <p:blipFill rotWithShape="1">
          <a:blip r:embed="rId5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69"/>
          <p:cNvSpPr/>
          <p:nvPr/>
        </p:nvSpPr>
        <p:spPr>
          <a:xfrm>
            <a:off x="3864634" y="4212901"/>
            <a:ext cx="897146" cy="20143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69"/>
          <p:cNvSpPr/>
          <p:nvPr/>
        </p:nvSpPr>
        <p:spPr>
          <a:xfrm>
            <a:off x="6409425" y="6625087"/>
            <a:ext cx="724619" cy="22683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988" y="2457730"/>
            <a:ext cx="7659702" cy="4573417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70"/>
          <p:cNvSpPr txBox="1"/>
          <p:nvPr>
            <p:ph idx="1" type="body"/>
          </p:nvPr>
        </p:nvSpPr>
        <p:spPr>
          <a:xfrm>
            <a:off x="1009969" y="1849425"/>
            <a:ext cx="9944897" cy="11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/>
              <a:t>Desta tela é necessário apenas Emitir Resumo para Empenho</a:t>
            </a:r>
            <a:endParaRPr/>
          </a:p>
        </p:txBody>
      </p:sp>
      <p:sp>
        <p:nvSpPr>
          <p:cNvPr id="428" name="Google Shape;428;p70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29" name="Google Shape;429;p70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70"/>
          <p:cNvSpPr/>
          <p:nvPr/>
        </p:nvSpPr>
        <p:spPr>
          <a:xfrm>
            <a:off x="4860983" y="5426875"/>
            <a:ext cx="2242868" cy="533977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1"/>
          <p:cNvSpPr txBox="1"/>
          <p:nvPr>
            <p:ph idx="1" type="body"/>
          </p:nvPr>
        </p:nvSpPr>
        <p:spPr>
          <a:xfrm>
            <a:off x="889199" y="2256032"/>
            <a:ext cx="4398793" cy="11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/>
              <a:t>Conferir os Dados Gerais e clicar em </a:t>
            </a:r>
            <a:r>
              <a:rPr b="1" lang="pt-BR"/>
              <a:t>Confirmar</a:t>
            </a:r>
            <a:r>
              <a:rPr lang="pt-BR"/>
              <a:t>.</a:t>
            </a:r>
            <a:endParaRPr/>
          </a:p>
        </p:txBody>
      </p:sp>
      <p:sp>
        <p:nvSpPr>
          <p:cNvPr id="436" name="Google Shape;436;p71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37" name="Google Shape;437;p71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3561" y="1698459"/>
            <a:ext cx="5168586" cy="2632653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71"/>
          <p:cNvSpPr/>
          <p:nvPr/>
        </p:nvSpPr>
        <p:spPr>
          <a:xfrm>
            <a:off x="7039156" y="3976778"/>
            <a:ext cx="720302" cy="206624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Google Shape;440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87992" y="4468385"/>
            <a:ext cx="6051353" cy="238961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71"/>
          <p:cNvSpPr txBox="1"/>
          <p:nvPr/>
        </p:nvSpPr>
        <p:spPr>
          <a:xfrm>
            <a:off x="808686" y="4979103"/>
            <a:ext cx="4398793" cy="1568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pt-B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dados do processo serão exibidos, clicar em Imprimir Lista de Resumos para Empenho.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71"/>
          <p:cNvSpPr/>
          <p:nvPr/>
        </p:nvSpPr>
        <p:spPr>
          <a:xfrm>
            <a:off x="7039156" y="6265653"/>
            <a:ext cx="2510286" cy="501592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2"/>
          <p:cNvSpPr txBox="1"/>
          <p:nvPr>
            <p:ph idx="1" type="body"/>
          </p:nvPr>
        </p:nvSpPr>
        <p:spPr>
          <a:xfrm>
            <a:off x="889199" y="2256031"/>
            <a:ext cx="4398793" cy="4084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/>
              <a:t>Este relatório deve ser salvo em PDF. ao invés de impresso.</a:t>
            </a:r>
            <a:endParaRPr/>
          </a:p>
          <a:p>
            <a:pPr indent="-508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/>
              <a:t>Está concluído o registro do processo de compra no SIPAC, o próximo passo será no SIASG. E, por fim, a adição dos documentos completos no processo.</a:t>
            </a:r>
            <a:endParaRPr/>
          </a:p>
        </p:txBody>
      </p:sp>
      <p:sp>
        <p:nvSpPr>
          <p:cNvPr id="448" name="Google Shape;448;p72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49" name="Google Shape;449;p72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72"/>
          <p:cNvSpPr/>
          <p:nvPr/>
        </p:nvSpPr>
        <p:spPr>
          <a:xfrm>
            <a:off x="7039156" y="3976778"/>
            <a:ext cx="720302" cy="206624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9523" y="1762818"/>
            <a:ext cx="6341552" cy="4360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8"/>
          <p:cNvSpPr txBox="1"/>
          <p:nvPr>
            <p:ph idx="1" type="body"/>
          </p:nvPr>
        </p:nvSpPr>
        <p:spPr>
          <a:xfrm>
            <a:off x="838200" y="1825625"/>
            <a:ext cx="95821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Neste momento a unidade irá proceder com o registro da dispensa de licitação no SIASG.</a:t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https://www.gov.br/compras/pt-br/</a:t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Não esquecer de salvar no formato PDF a última tela de cadastro da dispensa do SIASG </a:t>
            </a:r>
            <a:r>
              <a:rPr lang="pt-BR"/>
              <a:t>para </a:t>
            </a:r>
            <a:r>
              <a:rPr lang="pt-BR"/>
              <a:t>depois adicioná-la como documento ao SIPAC.</a:t>
            </a:r>
            <a:endParaRPr/>
          </a:p>
        </p:txBody>
      </p:sp>
      <p:sp>
        <p:nvSpPr>
          <p:cNvPr id="457" name="Google Shape;457;p28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Registro no SIASG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58" name="Google Shape;458;p28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8"/>
          <p:cNvSpPr txBox="1"/>
          <p:nvPr>
            <p:ph idx="1" type="body"/>
          </p:nvPr>
        </p:nvSpPr>
        <p:spPr>
          <a:xfrm>
            <a:off x="838200" y="1825624"/>
            <a:ext cx="10515600" cy="4879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/>
              <a:t>O grupo de material que se refere a consumo inicia com a numeração 30 e permanente com a numeração 52;</a:t>
            </a:r>
            <a:endParaRPr/>
          </a:p>
          <a:p>
            <a:pPr indent="-64135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90"/>
              <a:buChar char="•"/>
            </a:pPr>
            <a:r>
              <a:rPr lang="pt-BR"/>
              <a:t>O recurso a ser alocado para material de consumo deve ser em 339030 e para material permanente em 449052;</a:t>
            </a:r>
            <a:endParaRPr/>
          </a:p>
          <a:p>
            <a:pPr indent="-64135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9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90"/>
              <a:buChar char="•"/>
            </a:pPr>
            <a:r>
              <a:rPr lang="pt-BR"/>
              <a:t>Não é possível existir</a:t>
            </a:r>
            <a:r>
              <a:rPr lang="pt-BR"/>
              <a:t> material de consumo e permanente</a:t>
            </a:r>
            <a:r>
              <a:rPr lang="pt-BR"/>
              <a:t> no mesmo processo de compra</a:t>
            </a:r>
            <a:r>
              <a:rPr lang="pt-BR"/>
              <a:t>. </a:t>
            </a:r>
            <a:endParaRPr sz="2590"/>
          </a:p>
          <a:p>
            <a:pPr indent="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90"/>
          </a:p>
        </p:txBody>
      </p:sp>
      <p:sp>
        <p:nvSpPr>
          <p:cNvPr id="109" name="Google Shape;109;p58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Introdução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110" name="Google Shape;110;p58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3162" y="2914898"/>
            <a:ext cx="9445675" cy="102820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9"/>
          <p:cNvSpPr txBox="1"/>
          <p:nvPr>
            <p:ph type="title"/>
          </p:nvPr>
        </p:nvSpPr>
        <p:spPr>
          <a:xfrm>
            <a:off x="623774" y="708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465" name="Google Shape;465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unidade deverá receber o processo enviado para si mesma, para isso deve entrar na Mesa Virtual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161925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</a:pPr>
            <a:r>
              <a:t/>
            </a:r>
            <a:endParaRPr sz="1050"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Verificar os</a:t>
            </a:r>
            <a:r>
              <a:rPr b="1" lang="pt-BR"/>
              <a:t> Processos pendentes de recebimento na unidade.</a:t>
            </a:r>
            <a:endParaRPr b="1"/>
          </a:p>
        </p:txBody>
      </p:sp>
      <p:sp>
        <p:nvSpPr>
          <p:cNvPr id="466" name="Google Shape;466;p29"/>
          <p:cNvSpPr/>
          <p:nvPr/>
        </p:nvSpPr>
        <p:spPr>
          <a:xfrm>
            <a:off x="9394074" y="3221664"/>
            <a:ext cx="1424763" cy="41467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7" name="Google Shape;46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1018" y="4939114"/>
            <a:ext cx="10617208" cy="191888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9"/>
          <p:cNvSpPr/>
          <p:nvPr/>
        </p:nvSpPr>
        <p:spPr>
          <a:xfrm>
            <a:off x="8881730" y="5443350"/>
            <a:ext cx="2799314" cy="362027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69" name="Google Shape;469;p29"/>
          <p:cNvPicPr preferRelativeResize="0"/>
          <p:nvPr/>
        </p:nvPicPr>
        <p:blipFill rotWithShape="1">
          <a:blip r:embed="rId5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1418" y="4538812"/>
            <a:ext cx="8580582" cy="229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0"/>
          <p:cNvPicPr preferRelativeResize="0"/>
          <p:nvPr/>
        </p:nvPicPr>
        <p:blipFill rotWithShape="1">
          <a:blip r:embed="rId4">
            <a:alphaModFix/>
          </a:blip>
          <a:srcRect b="0" l="0" r="0" t="10341"/>
          <a:stretch/>
        </p:blipFill>
        <p:spPr>
          <a:xfrm>
            <a:off x="8289637" y="868616"/>
            <a:ext cx="3370735" cy="3132678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0"/>
          <p:cNvSpPr txBox="1"/>
          <p:nvPr>
            <p:ph type="title"/>
          </p:nvPr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 sz="3600"/>
          </a:p>
        </p:txBody>
      </p:sp>
      <p:sp>
        <p:nvSpPr>
          <p:cNvPr id="477" name="Google Shape;477;p30"/>
          <p:cNvSpPr txBox="1"/>
          <p:nvPr>
            <p:ph idx="1" type="body"/>
          </p:nvPr>
        </p:nvSpPr>
        <p:spPr>
          <a:xfrm>
            <a:off x="838200" y="1825625"/>
            <a:ext cx="696609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Identificar o processo enviado (número do processo da compra), clicar no ícone  e selecionar a opção </a:t>
            </a:r>
            <a:r>
              <a:rPr b="1" lang="pt-BR"/>
              <a:t>Registrar Recebimento;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No momento do recebimento a unidade tem a opção de gerenciar a distribuição do processo por meio das gavetas;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r>
              <a:t/>
            </a:r>
            <a:endParaRPr b="1" sz="100"/>
          </a:p>
        </p:txBody>
      </p:sp>
      <p:pic>
        <p:nvPicPr>
          <p:cNvPr id="478" name="Google Shape;478;p30"/>
          <p:cNvPicPr preferRelativeResize="0"/>
          <p:nvPr/>
        </p:nvPicPr>
        <p:blipFill rotWithShape="1">
          <a:blip r:embed="rId5">
            <a:alphaModFix/>
          </a:blip>
          <a:srcRect b="0" l="0" r="17550" t="0"/>
          <a:stretch/>
        </p:blipFill>
        <p:spPr>
          <a:xfrm>
            <a:off x="7205486" y="2280835"/>
            <a:ext cx="306180" cy="3427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do preto com letras brancas&#10;&#10;Descrição gerada automaticamente" id="479" name="Google Shape;479;p30"/>
          <p:cNvPicPr preferRelativeResize="0"/>
          <p:nvPr/>
        </p:nvPicPr>
        <p:blipFill rotWithShape="1">
          <a:blip r:embed="rId6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0"/>
          <p:cNvSpPr/>
          <p:nvPr/>
        </p:nvSpPr>
        <p:spPr>
          <a:xfrm>
            <a:off x="6681517" y="6361175"/>
            <a:ext cx="1354119" cy="26129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982" y="2674200"/>
            <a:ext cx="11918035" cy="2127374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Tendo sido recebido o processo passará a constar em</a:t>
            </a:r>
            <a:r>
              <a:rPr b="1" lang="pt-BR"/>
              <a:t> Processos na Unidade;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87" name="Google Shape;487;p31"/>
          <p:cNvSpPr/>
          <p:nvPr/>
        </p:nvSpPr>
        <p:spPr>
          <a:xfrm>
            <a:off x="8692291" y="2789161"/>
            <a:ext cx="2799314" cy="362027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31"/>
          <p:cNvSpPr txBox="1"/>
          <p:nvPr/>
        </p:nvSpPr>
        <p:spPr>
          <a:xfrm>
            <a:off x="623774" y="708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89" name="Google Shape;489;p31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0787" y="2685785"/>
            <a:ext cx="9411213" cy="417221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Ao clicar no número do processo é possível visualizar os documentos já adicionados ao processo de compra, que será somente o relatório da requisição.</a:t>
            </a:r>
            <a:endParaRPr b="1"/>
          </a:p>
        </p:txBody>
      </p:sp>
      <p:sp>
        <p:nvSpPr>
          <p:cNvPr id="496" name="Google Shape;496;p32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97" name="Google Shape;497;p32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2722" y="3792911"/>
            <a:ext cx="10664472" cy="2170651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3"/>
          <p:cNvSpPr txBox="1"/>
          <p:nvPr>
            <p:ph idx="1" type="body"/>
          </p:nvPr>
        </p:nvSpPr>
        <p:spPr>
          <a:xfrm>
            <a:off x="990467" y="189028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As opções do menu do DOCUMENTO são: </a:t>
            </a:r>
            <a:r>
              <a:rPr b="1" lang="pt-BR"/>
              <a:t>visualizar dados do documento, visualizar leituras, assinaturas, tornar restrito, solicitar cancelamento do documento, baixar arquivo (HTML), baixar arquivo (PDF). </a:t>
            </a:r>
            <a:endParaRPr b="1"/>
          </a:p>
        </p:txBody>
      </p:sp>
      <p:sp>
        <p:nvSpPr>
          <p:cNvPr id="504" name="Google Shape;504;p33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505" name="Google Shape;505;p33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3"/>
          <p:cNvSpPr/>
          <p:nvPr/>
        </p:nvSpPr>
        <p:spPr>
          <a:xfrm>
            <a:off x="9144001" y="4151674"/>
            <a:ext cx="2592976" cy="670492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4"/>
          <p:cNvSpPr txBox="1"/>
          <p:nvPr>
            <p:ph type="title"/>
          </p:nvPr>
        </p:nvSpPr>
        <p:spPr>
          <a:xfrm>
            <a:off x="838200" y="73891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 sz="3600"/>
          </a:p>
        </p:txBody>
      </p:sp>
      <p:sp>
        <p:nvSpPr>
          <p:cNvPr id="512" name="Google Shape;512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Deve-se identificar o processo em </a:t>
            </a:r>
            <a:r>
              <a:rPr b="1" lang="pt-BR"/>
              <a:t>Processos na Unidade,</a:t>
            </a:r>
            <a:r>
              <a:rPr lang="pt-BR"/>
              <a:t> clicar no ícone	e selecionar a opção </a:t>
            </a:r>
            <a:r>
              <a:rPr b="1" lang="pt-BR"/>
              <a:t>Adicionar Documento.</a:t>
            </a:r>
            <a:endParaRPr b="1"/>
          </a:p>
        </p:txBody>
      </p:sp>
      <p:pic>
        <p:nvPicPr>
          <p:cNvPr id="513" name="Google Shape;51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6526" y="2337331"/>
            <a:ext cx="371352" cy="3427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do preto com letras brancas&#10;&#10;Descrição gerada automaticamente" id="514" name="Google Shape;514;p34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5819" y="3295650"/>
            <a:ext cx="10358300" cy="35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5"/>
          <p:cNvSpPr txBox="1"/>
          <p:nvPr>
            <p:ph type="title"/>
          </p:nvPr>
        </p:nvSpPr>
        <p:spPr>
          <a:xfrm>
            <a:off x="742950" y="72635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pic>
        <p:nvPicPr>
          <p:cNvPr id="521" name="Google Shape;521;p35"/>
          <p:cNvPicPr preferRelativeResize="0"/>
          <p:nvPr/>
        </p:nvPicPr>
        <p:blipFill rotWithShape="1">
          <a:blip r:embed="rId3">
            <a:alphaModFix/>
          </a:blip>
          <a:srcRect b="4865" l="50412" r="1888" t="31537"/>
          <a:stretch/>
        </p:blipFill>
        <p:spPr>
          <a:xfrm>
            <a:off x="7725225" y="2453125"/>
            <a:ext cx="4466776" cy="3348424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5"/>
          <p:cNvSpPr txBox="1"/>
          <p:nvPr>
            <p:ph idx="1" type="body"/>
          </p:nvPr>
        </p:nvSpPr>
        <p:spPr>
          <a:xfrm>
            <a:off x="285751" y="2024176"/>
            <a:ext cx="8229600" cy="4586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O que significa cada opção?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Adicionar Novo Documento: </a:t>
            </a:r>
            <a:r>
              <a:rPr lang="pt-BR"/>
              <a:t>Será adicionado um por um dos documentos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Adicionar Novos Documentos em Lote: </a:t>
            </a:r>
            <a:r>
              <a:rPr lang="pt-BR"/>
              <a:t>inserção de mais de um documento ao processo de uma só vez, </a:t>
            </a:r>
            <a:r>
              <a:rPr lang="pt-BR" u="sng"/>
              <a:t>somente poderá ser utilizada para o caso de documentos digitalizados.</a:t>
            </a:r>
            <a:endParaRPr u="sng"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Adicionar Novo Documento a partir de modelo: </a:t>
            </a:r>
            <a:r>
              <a:rPr lang="pt-BR"/>
              <a:t>alguns tipos de documentos já estão padronizados no sistema;</a:t>
            </a:r>
            <a:endParaRPr/>
          </a:p>
        </p:txBody>
      </p:sp>
      <p:pic>
        <p:nvPicPr>
          <p:cNvPr descr="Fundo preto com letras brancas&#10;&#10;Descrição gerada automaticamente" id="523" name="Google Shape;523;p35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b72bc9b6f0_0_18"/>
          <p:cNvSpPr txBox="1"/>
          <p:nvPr>
            <p:ph type="title"/>
          </p:nvPr>
        </p:nvSpPr>
        <p:spPr>
          <a:xfrm>
            <a:off x="742950" y="72635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529" name="Google Shape;529;gb72bc9b6f0_0_18"/>
          <p:cNvSpPr txBox="1"/>
          <p:nvPr>
            <p:ph idx="1" type="body"/>
          </p:nvPr>
        </p:nvSpPr>
        <p:spPr>
          <a:xfrm>
            <a:off x="544850" y="2467550"/>
            <a:ext cx="11024700" cy="45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Adicionar Novo Documento: </a:t>
            </a:r>
            <a:r>
              <a:rPr lang="pt-BR"/>
              <a:t>para o ofício, pois nele deve constar a assinatura do ordenador de despesa da unidade.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Os demais documentos, se forem ser assinados por uma única pessoa poderão ser adicionados em lote.</a:t>
            </a:r>
            <a:endParaRPr/>
          </a:p>
        </p:txBody>
      </p:sp>
      <p:pic>
        <p:nvPicPr>
          <p:cNvPr descr="Fundo preto com letras brancas&#10;&#10;Descrição gerada automaticamente" id="530" name="Google Shape;530;gb72bc9b6f0_0_18"/>
          <p:cNvPicPr preferRelativeResize="0"/>
          <p:nvPr/>
        </p:nvPicPr>
        <p:blipFill rotWithShape="1">
          <a:blip r:embed="rId3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3"/>
          <p:cNvSpPr txBox="1"/>
          <p:nvPr>
            <p:ph type="title"/>
          </p:nvPr>
        </p:nvSpPr>
        <p:spPr>
          <a:xfrm>
            <a:off x="690590" y="83030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536" name="Google Shape;536;p73"/>
          <p:cNvSpPr txBox="1"/>
          <p:nvPr>
            <p:ph idx="1" type="body"/>
          </p:nvPr>
        </p:nvSpPr>
        <p:spPr>
          <a:xfrm>
            <a:off x="838200" y="200604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Selecionou-se a opção </a:t>
            </a:r>
            <a:r>
              <a:rPr b="1" lang="pt-BR"/>
              <a:t>Adicionar Novo Documento</a:t>
            </a:r>
            <a:endParaRPr/>
          </a:p>
        </p:txBody>
      </p:sp>
      <p:pic>
        <p:nvPicPr>
          <p:cNvPr descr="Fundo preto com letras brancas&#10;&#10;Descrição gerada automaticamente" id="537" name="Google Shape;537;p73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73"/>
          <p:cNvSpPr txBox="1"/>
          <p:nvPr/>
        </p:nvSpPr>
        <p:spPr>
          <a:xfrm>
            <a:off x="838201" y="2483329"/>
            <a:ext cx="4320396" cy="4247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pt-B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 selecionar essa opção o sistema abrirá a tela ao lado;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pt-B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primeiro documento será o Ofício de Requisição, o qual deve obedecer ao modelo disponibilizado pela PROAD.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9" name="Google Shape;539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1071" y="2360849"/>
            <a:ext cx="5925206" cy="4510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4"/>
          <p:cNvSpPr txBox="1"/>
          <p:nvPr>
            <p:ph type="title"/>
          </p:nvPr>
        </p:nvSpPr>
        <p:spPr>
          <a:xfrm>
            <a:off x="690590" y="83030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pic>
        <p:nvPicPr>
          <p:cNvPr descr="Fundo preto com letras brancas&#10;&#10;Descrição gerada automaticamente" id="545" name="Google Shape;545;p74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74"/>
          <p:cNvSpPr txBox="1"/>
          <p:nvPr/>
        </p:nvSpPr>
        <p:spPr>
          <a:xfrm>
            <a:off x="838201" y="2483329"/>
            <a:ext cx="4320396" cy="2092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pt-B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Tendo escrito o documento, deve-se clicar em </a:t>
            </a:r>
            <a:r>
              <a:rPr b="1" i="0" lang="pt-B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Documento.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7" name="Google Shape;547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2024" y="2360849"/>
            <a:ext cx="6306387" cy="4374671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74"/>
          <p:cNvSpPr/>
          <p:nvPr/>
        </p:nvSpPr>
        <p:spPr>
          <a:xfrm>
            <a:off x="8031188" y="6487063"/>
            <a:ext cx="1164566" cy="265709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/>
          <p:nvPr>
            <p:ph idx="1" type="body"/>
          </p:nvPr>
        </p:nvSpPr>
        <p:spPr>
          <a:xfrm>
            <a:off x="838200" y="1825624"/>
            <a:ext cx="10515600" cy="4879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2590"/>
              <a:t>O usuário requisitante deve consultar o </a:t>
            </a:r>
            <a:r>
              <a:rPr b="1" lang="pt-BR" sz="2590"/>
              <a:t>Catálogo de Material </a:t>
            </a:r>
            <a:r>
              <a:rPr lang="pt-BR" sz="2590"/>
              <a:t>antes de cadastrar sua requisição de material. 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2590"/>
              <a:t>Caso não encontre o material desejado, deve realizar o cadastro de um novo material. 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b="1" lang="pt-BR" sz="2590"/>
              <a:t>Cadastro de novo material de consumo e permanente no catálogo</a:t>
            </a:r>
            <a:r>
              <a:rPr lang="pt-BR" sz="2590"/>
              <a:t>: deverá ser feita solicitação pela própria unidade por meio do SIPAC, ficando Diretoria de Almoxarifado e Patrimônio responsável apenas por sua conferência e autorização. Guia: </a:t>
            </a:r>
            <a:r>
              <a:rPr lang="pt-BR" sz="2590" u="sng">
                <a:solidFill>
                  <a:schemeClr val="hlink"/>
                </a:solidFill>
                <a:hlinkClick r:id="rId3"/>
              </a:rPr>
              <a:t>https://www.ctic.ufpa.br/publicacoes/documentos/SIPAC/Catalogo_de_Material.pdf</a:t>
            </a:r>
            <a:endParaRPr sz="2590"/>
          </a:p>
          <a:p>
            <a:pPr indent="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90"/>
          </a:p>
        </p:txBody>
      </p:sp>
      <p:sp>
        <p:nvSpPr>
          <p:cNvPr id="116" name="Google Shape;116;p4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material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117" name="Google Shape;117;p4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75"/>
          <p:cNvPicPr preferRelativeResize="0"/>
          <p:nvPr/>
        </p:nvPicPr>
        <p:blipFill rotWithShape="1">
          <a:blip r:embed="rId3">
            <a:alphaModFix/>
          </a:blip>
          <a:srcRect b="7977" l="23600" r="24405" t="64786"/>
          <a:stretch/>
        </p:blipFill>
        <p:spPr>
          <a:xfrm>
            <a:off x="1782900" y="3075250"/>
            <a:ext cx="7537200" cy="2220801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75"/>
          <p:cNvSpPr txBox="1"/>
          <p:nvPr>
            <p:ph type="title"/>
          </p:nvPr>
        </p:nvSpPr>
        <p:spPr>
          <a:xfrm>
            <a:off x="690590" y="83030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555" name="Google Shape;555;p75"/>
          <p:cNvSpPr txBox="1"/>
          <p:nvPr>
            <p:ph idx="1" type="body"/>
          </p:nvPr>
        </p:nvSpPr>
        <p:spPr>
          <a:xfrm>
            <a:off x="838200" y="2006041"/>
            <a:ext cx="10515600" cy="4713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documento passará a constar em Documentos no processo. O usuário deverá selecionar o ofício e clicar em </a:t>
            </a:r>
            <a:r>
              <a:rPr b="1" lang="pt-BR"/>
              <a:t>Adicionar Assinante</a:t>
            </a:r>
            <a:r>
              <a:rPr lang="pt-BR"/>
              <a:t>.</a:t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Neste caso, o usuário deverá, em </a:t>
            </a:r>
            <a:r>
              <a:rPr b="1" lang="pt-BR"/>
              <a:t>Servidor da Unidade</a:t>
            </a:r>
            <a:r>
              <a:rPr lang="pt-BR"/>
              <a:t>, selecionar o nome do Ordenador de Despesa da unidade que está autorizando a compra.</a:t>
            </a:r>
            <a:endParaRPr/>
          </a:p>
        </p:txBody>
      </p:sp>
      <p:pic>
        <p:nvPicPr>
          <p:cNvPr descr="Fundo preto com letras brancas&#10;&#10;Descrição gerada automaticamente" id="556" name="Google Shape;556;p75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75"/>
          <p:cNvSpPr/>
          <p:nvPr/>
        </p:nvSpPr>
        <p:spPr>
          <a:xfrm>
            <a:off x="8084329" y="3801630"/>
            <a:ext cx="1364100" cy="221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76"/>
          <p:cNvPicPr preferRelativeResize="0"/>
          <p:nvPr/>
        </p:nvPicPr>
        <p:blipFill rotWithShape="1">
          <a:blip r:embed="rId3">
            <a:alphaModFix/>
          </a:blip>
          <a:srcRect b="9629" l="23522" r="24561" t="72351"/>
          <a:stretch/>
        </p:blipFill>
        <p:spPr>
          <a:xfrm>
            <a:off x="1452725" y="3509175"/>
            <a:ext cx="9395549" cy="1834326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76"/>
          <p:cNvSpPr txBox="1"/>
          <p:nvPr>
            <p:ph type="title"/>
          </p:nvPr>
        </p:nvSpPr>
        <p:spPr>
          <a:xfrm>
            <a:off x="690590" y="83030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564" name="Google Shape;564;p76"/>
          <p:cNvSpPr txBox="1"/>
          <p:nvPr>
            <p:ph idx="1" type="body"/>
          </p:nvPr>
        </p:nvSpPr>
        <p:spPr>
          <a:xfrm>
            <a:off x="838200" y="2194691"/>
            <a:ext cx="10515600" cy="47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foto do usuário selecionado irá aparecer ao lado do documento.</a:t>
            </a:r>
            <a:endParaRPr/>
          </a:p>
          <a:p>
            <a:pPr indent="-1651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O usuário deverá clicar em Finalizar para prosseguir.</a:t>
            </a:r>
            <a:endParaRPr/>
          </a:p>
        </p:txBody>
      </p:sp>
      <p:pic>
        <p:nvPicPr>
          <p:cNvPr descr="Fundo preto com letras brancas&#10;&#10;Descrição gerada automaticamente" id="565" name="Google Shape;565;p76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76"/>
          <p:cNvSpPr txBox="1"/>
          <p:nvPr/>
        </p:nvSpPr>
        <p:spPr>
          <a:xfrm>
            <a:off x="654605" y="5531558"/>
            <a:ext cx="4320396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76"/>
          <p:cNvSpPr/>
          <p:nvPr/>
        </p:nvSpPr>
        <p:spPr>
          <a:xfrm>
            <a:off x="4975002" y="5114450"/>
            <a:ext cx="954300" cy="229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77"/>
          <p:cNvPicPr preferRelativeResize="0"/>
          <p:nvPr/>
        </p:nvPicPr>
        <p:blipFill rotWithShape="1">
          <a:blip r:embed="rId3">
            <a:alphaModFix/>
          </a:blip>
          <a:srcRect b="28915" l="23883" r="24049" t="15860"/>
          <a:stretch/>
        </p:blipFill>
        <p:spPr>
          <a:xfrm>
            <a:off x="5178875" y="2149975"/>
            <a:ext cx="6662731" cy="3974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77"/>
          <p:cNvSpPr txBox="1"/>
          <p:nvPr>
            <p:ph type="title"/>
          </p:nvPr>
        </p:nvSpPr>
        <p:spPr>
          <a:xfrm>
            <a:off x="690590" y="83030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574" name="Google Shape;574;p77"/>
          <p:cNvSpPr txBox="1"/>
          <p:nvPr>
            <p:ph idx="1" type="body"/>
          </p:nvPr>
        </p:nvSpPr>
        <p:spPr>
          <a:xfrm>
            <a:off x="253650" y="2149975"/>
            <a:ext cx="4491300" cy="47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tela seguinte exibirá os dados gerais do processo e sinaliza o documento que está pendente de assinatura.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próximo passo será adicionar os demais documentos da dispensa e solicitar a chefia que faça a assinatura do documento.</a:t>
            </a:r>
            <a:endParaRPr/>
          </a:p>
        </p:txBody>
      </p:sp>
      <p:pic>
        <p:nvPicPr>
          <p:cNvPr descr="Fundo preto com letras brancas&#10;&#10;Descrição gerada automaticamente" id="575" name="Google Shape;575;p77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77"/>
          <p:cNvSpPr txBox="1"/>
          <p:nvPr/>
        </p:nvSpPr>
        <p:spPr>
          <a:xfrm>
            <a:off x="654605" y="5531558"/>
            <a:ext cx="4320396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77"/>
          <p:cNvSpPr/>
          <p:nvPr/>
        </p:nvSpPr>
        <p:spPr>
          <a:xfrm>
            <a:off x="5697725" y="5085649"/>
            <a:ext cx="1990500" cy="187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FD8"/>
        </a:soli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b5d277486b_2_3"/>
          <p:cNvSpPr txBox="1"/>
          <p:nvPr>
            <p:ph idx="1" type="body"/>
          </p:nvPr>
        </p:nvSpPr>
        <p:spPr>
          <a:xfrm>
            <a:off x="483079" y="1825625"/>
            <a:ext cx="4098300" cy="46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Para realizar a assinatura eletrônica do documento em que foi indicado como assinante, o usuário deverá entrar em </a:t>
            </a:r>
            <a:r>
              <a:rPr b="1" lang="pt-BR"/>
              <a:t>Portal Administrativo </a:t>
            </a:r>
            <a:r>
              <a:rPr lang="pt-BR"/>
              <a:t>e clicar em </a:t>
            </a:r>
            <a:r>
              <a:rPr b="1" lang="pt-BR"/>
              <a:t>Assinaturas pendentes.</a:t>
            </a:r>
            <a:endParaRPr b="1"/>
          </a:p>
        </p:txBody>
      </p:sp>
      <p:pic>
        <p:nvPicPr>
          <p:cNvPr id="583" name="Google Shape;583;gb5d277486b_2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0842" y="1993980"/>
            <a:ext cx="7411157" cy="48640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do preto com letras brancas&#10;&#10;Descrição gerada automaticamente" id="584" name="Google Shape;584;gb5d277486b_2_3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gb5d277486b_2_3"/>
          <p:cNvSpPr/>
          <p:nvPr/>
        </p:nvSpPr>
        <p:spPr>
          <a:xfrm>
            <a:off x="10906125" y="5562600"/>
            <a:ext cx="990600" cy="6144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b5d277486b_2_3"/>
          <p:cNvSpPr txBox="1"/>
          <p:nvPr/>
        </p:nvSpPr>
        <p:spPr>
          <a:xfrm>
            <a:off x="623774" y="70812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Assinatura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FD8"/>
        </a:solid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gb5d277486b_2_11"/>
          <p:cNvPicPr preferRelativeResize="0"/>
          <p:nvPr/>
        </p:nvPicPr>
        <p:blipFill rotWithShape="1">
          <a:blip r:embed="rId3">
            <a:alphaModFix/>
          </a:blip>
          <a:srcRect b="47220" l="13746" r="13753" t="22486"/>
          <a:stretch/>
        </p:blipFill>
        <p:spPr>
          <a:xfrm>
            <a:off x="1085850" y="3905250"/>
            <a:ext cx="10344151" cy="2429983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gb5d277486b_2_1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/>
              <a:t>O sistema exibirá a lista de documento pendentes:</a:t>
            </a:r>
            <a:endParaRPr/>
          </a:p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Nos ícones da direita é possível encontrar as opções de </a:t>
            </a:r>
            <a:r>
              <a:rPr b="1" lang="pt-BR"/>
              <a:t>Visualizar documento Assinar Documento, Alterar o documento, e Cancelar documento;</a:t>
            </a:r>
            <a:endParaRPr b="1"/>
          </a:p>
        </p:txBody>
      </p:sp>
      <p:pic>
        <p:nvPicPr>
          <p:cNvPr descr="Fundo preto com letras brancas&#10;&#10;Descrição gerada automaticamente" id="593" name="Google Shape;593;gb5d277486b_2_11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gb5d277486b_2_11"/>
          <p:cNvSpPr txBox="1"/>
          <p:nvPr/>
        </p:nvSpPr>
        <p:spPr>
          <a:xfrm>
            <a:off x="656968" y="70668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Assinatura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gb5d277486b_2_11"/>
          <p:cNvSpPr/>
          <p:nvPr/>
        </p:nvSpPr>
        <p:spPr>
          <a:xfrm>
            <a:off x="4419600" y="5943600"/>
            <a:ext cx="2857500" cy="3915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FD8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b5d277486b_2_19"/>
          <p:cNvSpPr txBox="1"/>
          <p:nvPr>
            <p:ph idx="1" type="body"/>
          </p:nvPr>
        </p:nvSpPr>
        <p:spPr>
          <a:xfrm>
            <a:off x="1009650" y="2032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Clicar na seta verde para adicionar a função;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undo preto com letras brancas&#10;&#10;Descrição gerada automaticamente" id="601" name="Google Shape;601;gb5d277486b_2_19"/>
          <p:cNvPicPr preferRelativeResize="0"/>
          <p:nvPr/>
        </p:nvPicPr>
        <p:blipFill rotWithShape="1">
          <a:blip r:embed="rId3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gb5d277486b_2_19"/>
          <p:cNvSpPr txBox="1"/>
          <p:nvPr/>
        </p:nvSpPr>
        <p:spPr>
          <a:xfrm>
            <a:off x="656968" y="70668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Assinatura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3" name="Google Shape;603;gb5d277486b_2_19"/>
          <p:cNvPicPr preferRelativeResize="0"/>
          <p:nvPr/>
        </p:nvPicPr>
        <p:blipFill rotWithShape="1">
          <a:blip r:embed="rId4">
            <a:alphaModFix/>
          </a:blip>
          <a:srcRect b="39006" l="20246" r="21171" t="25530"/>
          <a:stretch/>
        </p:blipFill>
        <p:spPr>
          <a:xfrm>
            <a:off x="1924050" y="2647950"/>
            <a:ext cx="6838951" cy="232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b5d277486b_2_19"/>
          <p:cNvPicPr preferRelativeResize="0"/>
          <p:nvPr/>
        </p:nvPicPr>
        <p:blipFill rotWithShape="1">
          <a:blip r:embed="rId5">
            <a:alphaModFix/>
          </a:blip>
          <a:srcRect b="38640" l="23437" r="24687" t="27404"/>
          <a:stretch/>
        </p:blipFill>
        <p:spPr>
          <a:xfrm>
            <a:off x="5353050" y="4530450"/>
            <a:ext cx="6324600" cy="2327551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gb5d277486b_2_19"/>
          <p:cNvSpPr/>
          <p:nvPr/>
        </p:nvSpPr>
        <p:spPr>
          <a:xfrm>
            <a:off x="8266653" y="3390900"/>
            <a:ext cx="554700" cy="274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gb5d277486b_2_19"/>
          <p:cNvSpPr/>
          <p:nvPr/>
        </p:nvSpPr>
        <p:spPr>
          <a:xfrm>
            <a:off x="11258550" y="5848350"/>
            <a:ext cx="554700" cy="274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FD8"/>
        </a:soli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gb5d277486b_2_29"/>
          <p:cNvPicPr preferRelativeResize="0"/>
          <p:nvPr/>
        </p:nvPicPr>
        <p:blipFill rotWithShape="1">
          <a:blip r:embed="rId3">
            <a:alphaModFix/>
          </a:blip>
          <a:srcRect b="33931" l="20468" r="21563" t="17266"/>
          <a:stretch/>
        </p:blipFill>
        <p:spPr>
          <a:xfrm>
            <a:off x="2562225" y="3261550"/>
            <a:ext cx="7067551" cy="334535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gb5d277486b_2_29"/>
          <p:cNvSpPr txBox="1"/>
          <p:nvPr>
            <p:ph idx="1" type="body"/>
          </p:nvPr>
        </p:nvSpPr>
        <p:spPr>
          <a:xfrm>
            <a:off x="1009650" y="2032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Tendo sido selecionada a função, inserir a senha e clicar em </a:t>
            </a:r>
            <a:r>
              <a:rPr b="1" lang="pt-BR"/>
              <a:t>Confirmar</a:t>
            </a:r>
            <a:endParaRPr b="1"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undo preto com letras brancas&#10;&#10;Descrição gerada automaticamente" id="613" name="Google Shape;613;gb5d277486b_2_29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gb5d277486b_2_29"/>
          <p:cNvSpPr txBox="1"/>
          <p:nvPr/>
        </p:nvSpPr>
        <p:spPr>
          <a:xfrm>
            <a:off x="656968" y="70668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Assinatura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gb5d277486b_2_29"/>
          <p:cNvSpPr/>
          <p:nvPr/>
        </p:nvSpPr>
        <p:spPr>
          <a:xfrm>
            <a:off x="8266653" y="3390900"/>
            <a:ext cx="554700" cy="274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gb5d277486b_2_29"/>
          <p:cNvSpPr/>
          <p:nvPr/>
        </p:nvSpPr>
        <p:spPr>
          <a:xfrm>
            <a:off x="5543550" y="5657850"/>
            <a:ext cx="554700" cy="274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FD8"/>
        </a:solid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b5d277486b_2_3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O documento terá sido assinado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/>
          </a:p>
        </p:txBody>
      </p:sp>
      <p:pic>
        <p:nvPicPr>
          <p:cNvPr descr="Fundo preto com letras brancas&#10;&#10;Descrição gerada automaticamente" id="622" name="Google Shape;622;gb5d277486b_2_38"/>
          <p:cNvPicPr preferRelativeResize="0"/>
          <p:nvPr/>
        </p:nvPicPr>
        <p:blipFill rotWithShape="1">
          <a:blip r:embed="rId3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gb5d277486b_2_38"/>
          <p:cNvSpPr txBox="1"/>
          <p:nvPr/>
        </p:nvSpPr>
        <p:spPr>
          <a:xfrm>
            <a:off x="656968" y="70668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Assinatura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4" name="Google Shape;624;gb5d277486b_2_38"/>
          <p:cNvPicPr preferRelativeResize="0"/>
          <p:nvPr/>
        </p:nvPicPr>
        <p:blipFill rotWithShape="1">
          <a:blip r:embed="rId4">
            <a:alphaModFix/>
          </a:blip>
          <a:srcRect b="45744" l="13746" r="13441" t="14426"/>
          <a:stretch/>
        </p:blipFill>
        <p:spPr>
          <a:xfrm>
            <a:off x="1752600" y="2933700"/>
            <a:ext cx="8877299" cy="273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b5d277486b_2_286"/>
          <p:cNvSpPr txBox="1"/>
          <p:nvPr>
            <p:ph type="title"/>
          </p:nvPr>
        </p:nvSpPr>
        <p:spPr>
          <a:xfrm>
            <a:off x="690590" y="83030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630" name="Google Shape;630;gb5d277486b_2_286"/>
          <p:cNvSpPr txBox="1"/>
          <p:nvPr>
            <p:ph idx="1" type="body"/>
          </p:nvPr>
        </p:nvSpPr>
        <p:spPr>
          <a:xfrm>
            <a:off x="838200" y="2006042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usuário deverá continuar a adicionar os documentos. Na mesa virtual, selecionou-se a opção </a:t>
            </a:r>
            <a:r>
              <a:rPr b="1" lang="pt-BR"/>
              <a:t>Adicionar documentos em lote</a:t>
            </a:r>
            <a:endParaRPr/>
          </a:p>
        </p:txBody>
      </p:sp>
      <p:pic>
        <p:nvPicPr>
          <p:cNvPr descr="Fundo preto com letras brancas&#10;&#10;Descrição gerada automaticamente" id="631" name="Google Shape;631;gb5d277486b_2_286"/>
          <p:cNvPicPr preferRelativeResize="0"/>
          <p:nvPr/>
        </p:nvPicPr>
        <p:blipFill rotWithShape="1">
          <a:blip r:embed="rId3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gb5d277486b_2_286"/>
          <p:cNvSpPr txBox="1"/>
          <p:nvPr/>
        </p:nvSpPr>
        <p:spPr>
          <a:xfrm>
            <a:off x="690600" y="3969229"/>
            <a:ext cx="56409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3" name="Google Shape;633;gb5d277486b_2_286"/>
          <p:cNvPicPr preferRelativeResize="0"/>
          <p:nvPr/>
        </p:nvPicPr>
        <p:blipFill rotWithShape="1">
          <a:blip r:embed="rId4">
            <a:alphaModFix/>
          </a:blip>
          <a:srcRect b="14427" l="49530" r="0" t="27347"/>
          <a:stretch/>
        </p:blipFill>
        <p:spPr>
          <a:xfrm>
            <a:off x="5960813" y="3048000"/>
            <a:ext cx="5462952" cy="3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gb5d277486b_2_369"/>
          <p:cNvPicPr preferRelativeResize="0"/>
          <p:nvPr/>
        </p:nvPicPr>
        <p:blipFill rotWithShape="1">
          <a:blip r:embed="rId3">
            <a:alphaModFix/>
          </a:blip>
          <a:srcRect b="7276" l="12817" r="14687" t="20816"/>
          <a:stretch/>
        </p:blipFill>
        <p:spPr>
          <a:xfrm>
            <a:off x="4388154" y="2506675"/>
            <a:ext cx="7803845" cy="435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b5d277486b_2_369"/>
          <p:cNvSpPr txBox="1"/>
          <p:nvPr>
            <p:ph type="title"/>
          </p:nvPr>
        </p:nvSpPr>
        <p:spPr>
          <a:xfrm>
            <a:off x="690590" y="83030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640" name="Google Shape;640;gb5d277486b_2_369"/>
          <p:cNvSpPr txBox="1"/>
          <p:nvPr>
            <p:ph idx="1" type="body"/>
          </p:nvPr>
        </p:nvSpPr>
        <p:spPr>
          <a:xfrm>
            <a:off x="838200" y="2006042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sistema permitirá ao usuário indicar a quantidade de documentos a serem inseridos de uma vez.</a:t>
            </a:r>
            <a:endParaRPr/>
          </a:p>
        </p:txBody>
      </p:sp>
      <p:pic>
        <p:nvPicPr>
          <p:cNvPr descr="Fundo preto com letras brancas&#10;&#10;Descrição gerada automaticamente" id="641" name="Google Shape;641;gb5d277486b_2_369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b5d277486b_2_369"/>
          <p:cNvSpPr txBox="1"/>
          <p:nvPr/>
        </p:nvSpPr>
        <p:spPr>
          <a:xfrm>
            <a:off x="690600" y="3169125"/>
            <a:ext cx="32910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●"/>
            </a:pPr>
            <a:r>
              <a:rPr lang="pt-BR" sz="2700">
                <a:latin typeface="Calibri"/>
                <a:ea typeface="Calibri"/>
                <a:cs typeface="Calibri"/>
                <a:sym typeface="Calibri"/>
              </a:rPr>
              <a:t>A quantidade máxima é de 10 por vez.</a:t>
            </a:r>
            <a:endParaRPr i="0" sz="2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b9d706dfec_0_0"/>
          <p:cNvSpPr txBox="1"/>
          <p:nvPr>
            <p:ph type="title"/>
          </p:nvPr>
        </p:nvSpPr>
        <p:spPr>
          <a:xfrm>
            <a:off x="623774" y="70812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Autorização da despesa</a:t>
            </a:r>
            <a:endParaRPr sz="3600"/>
          </a:p>
        </p:txBody>
      </p:sp>
      <p:sp>
        <p:nvSpPr>
          <p:cNvPr id="123" name="Google Shape;123;gb9d706dfec_0_0"/>
          <p:cNvSpPr txBox="1"/>
          <p:nvPr>
            <p:ph idx="1" type="body"/>
          </p:nvPr>
        </p:nvSpPr>
        <p:spPr>
          <a:xfrm>
            <a:off x="670187" y="1825625"/>
            <a:ext cx="100914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2590"/>
              <a:t>Caso a unidade não possua orçamento para custear a despesa que irá realizar poderá Abrir um Processo, instruí-lo com todos os documentos necessário e encaminhá-lo à unidade para quem irá solicitar o recurso.</a:t>
            </a:r>
            <a:endParaRPr sz="2590"/>
          </a:p>
          <a:p>
            <a:pPr indent="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90"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90"/>
              <a:buChar char="•"/>
            </a:pPr>
            <a:r>
              <a:rPr lang="pt-BR" sz="2590"/>
              <a:t>O tutorial para esse passo a passo estará disponível em outro arquivo.</a:t>
            </a:r>
            <a:endParaRPr sz="2590"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90"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2590"/>
          </a:p>
          <a:p>
            <a:pPr indent="-166941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71"/>
              <a:buNone/>
            </a:pPr>
            <a:r>
              <a:t/>
            </a:r>
            <a:endParaRPr sz="971"/>
          </a:p>
        </p:txBody>
      </p:sp>
      <p:pic>
        <p:nvPicPr>
          <p:cNvPr descr="Fundo preto com letras brancas&#10;&#10;Descrição gerada automaticamente" id="124" name="Google Shape;124;gb9d706dfec_0_0"/>
          <p:cNvPicPr preferRelativeResize="0"/>
          <p:nvPr/>
        </p:nvPicPr>
        <p:blipFill rotWithShape="1">
          <a:blip r:embed="rId3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3904735"/>
            <a:ext cx="6157215" cy="2462511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38"/>
          <p:cNvSpPr txBox="1"/>
          <p:nvPr>
            <p:ph type="title"/>
          </p:nvPr>
        </p:nvSpPr>
        <p:spPr>
          <a:xfrm>
            <a:off x="485775" y="65819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649" name="Google Shape;649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</a:t>
            </a:r>
            <a:r>
              <a:rPr b="1" lang="pt-BR" sz="2400"/>
              <a:t> Tipo de Documento</a:t>
            </a:r>
            <a:r>
              <a:rPr lang="pt-BR" sz="2400"/>
              <a:t> o nome deve ser selecionado a partir da opção carregada pelo sistema; </a:t>
            </a:r>
            <a:endParaRPr sz="2400"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</a:t>
            </a:r>
            <a:r>
              <a:rPr b="1" lang="pt-BR" sz="2400"/>
              <a:t> Data do Documento </a:t>
            </a:r>
            <a:r>
              <a:rPr lang="pt-BR" sz="2400"/>
              <a:t>que corresponde a data que foi elaborado;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pt-BR" sz="2400"/>
              <a:t>A Data do Recebimento </a:t>
            </a:r>
            <a:r>
              <a:rPr lang="pt-BR" sz="2400"/>
              <a:t>refere-se a data que o usuário que está adicionando os documentos os recebeu;</a:t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50" name="Google Shape;650;p38"/>
          <p:cNvSpPr txBox="1"/>
          <p:nvPr/>
        </p:nvSpPr>
        <p:spPr>
          <a:xfrm>
            <a:off x="354418" y="3793716"/>
            <a:ext cx="5741582" cy="332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b="1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 de Conferência </a:t>
            </a: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podem ser 3 (detalhadas no slide posterior), o escolhido foi para efeito de exemplo;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b="1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nº de folhas </a:t>
            </a: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será gerado automaticamente, no caso de pdf;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Natureza </a:t>
            </a: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será sempre </a:t>
            </a:r>
            <a:r>
              <a:rPr b="1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Ostensivo</a:t>
            </a: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salvo nos casos de sigilo previsto na norma;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651" name="Google Shape;651;p38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9"/>
          <p:cNvSpPr txBox="1"/>
          <p:nvPr>
            <p:ph type="title"/>
          </p:nvPr>
        </p:nvSpPr>
        <p:spPr>
          <a:xfrm>
            <a:off x="742950" y="7747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657" name="Google Shape;657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Documento Original: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Cópia Autenticada Em Cartório: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Cópia Autenticada Administrativamente: </a:t>
            </a:r>
            <a:r>
              <a:rPr lang="pt-BR"/>
              <a:t>documentos resultantes da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digitalização de seus originais.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Cópia Simples: </a:t>
            </a:r>
            <a:r>
              <a:rPr lang="pt-BR"/>
              <a:t>documentos resultantes da digitalização de cópias autenticadas em cartório ou administrativamente.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Fundo preto com letras brancas&#10;&#10;Descrição gerada automaticamente" id="658" name="Google Shape;658;p39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0"/>
          <p:cNvSpPr txBox="1"/>
          <p:nvPr>
            <p:ph type="title"/>
          </p:nvPr>
        </p:nvSpPr>
        <p:spPr>
          <a:xfrm>
            <a:off x="619125" y="7629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664" name="Google Shape;664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Ao preencher todos os dados dos documentos e inserir os anexos a tela será a seguinte: </a:t>
            </a:r>
            <a:endParaRPr/>
          </a:p>
        </p:txBody>
      </p:sp>
      <p:pic>
        <p:nvPicPr>
          <p:cNvPr descr="Fundo preto com letras brancas&#10;&#10;Descrição gerada automaticamente" id="665" name="Google Shape;665;p40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4837" y="2335682"/>
            <a:ext cx="6269822" cy="4522318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40"/>
          <p:cNvSpPr txBox="1"/>
          <p:nvPr/>
        </p:nvSpPr>
        <p:spPr>
          <a:xfrm>
            <a:off x="344424" y="2728978"/>
            <a:ext cx="4822601" cy="4154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documentos mínimos para a dispensa de licitação, além do ofício, são: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Termo de Referência, conforme modelo do site da PROAD;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orçamentos válidos;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Certidões de regularidade para as três empresas que enviaram os orçamentos;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Relatório do SIASG;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Lista de verificação da dispensa.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gb9d706dfec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1441" y="2728975"/>
            <a:ext cx="5760559" cy="415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gb9d706dfec_0_9"/>
          <p:cNvSpPr txBox="1"/>
          <p:nvPr>
            <p:ph type="title"/>
          </p:nvPr>
        </p:nvSpPr>
        <p:spPr>
          <a:xfrm>
            <a:off x="619125" y="762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674" name="Google Shape;674;gb9d706dfec_0_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No caso de ter havido Processo de autorização de despesa, o usuário deverá baixar e adicionar ao processo os documentos: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undo preto com letras brancas&#10;&#10;Descrição gerada automaticamente" id="675" name="Google Shape;675;gb9d706dfec_0_9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b9d706dfec_0_9"/>
          <p:cNvSpPr txBox="1"/>
          <p:nvPr/>
        </p:nvSpPr>
        <p:spPr>
          <a:xfrm>
            <a:off x="1060674" y="2728978"/>
            <a:ext cx="48225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6) Despacho com a autorização da despesa pelo gestor da unidade detentora do recurso;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7) Documento “Alocação de Recurso” inserido pela PROPLAN no processo de autorização de despesa.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gb5d277486b_2_452"/>
          <p:cNvPicPr preferRelativeResize="0"/>
          <p:nvPr/>
        </p:nvPicPr>
        <p:blipFill rotWithShape="1">
          <a:blip r:embed="rId3">
            <a:alphaModFix/>
          </a:blip>
          <a:srcRect b="38326" l="13749" r="14375" t="13871"/>
          <a:stretch/>
        </p:blipFill>
        <p:spPr>
          <a:xfrm>
            <a:off x="1933575" y="2402575"/>
            <a:ext cx="7791449" cy="29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gb5d277486b_2_45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Após inserir todos os documentos deve-se </a:t>
            </a:r>
            <a:r>
              <a:rPr b="1" lang="pt-BR"/>
              <a:t>Adicionar Documento (s)</a:t>
            </a:r>
            <a:r>
              <a:rPr lang="pt-BR"/>
              <a:t>.</a:t>
            </a:r>
            <a:endParaRPr/>
          </a:p>
        </p:txBody>
      </p:sp>
      <p:sp>
        <p:nvSpPr>
          <p:cNvPr id="683" name="Google Shape;683;gb5d277486b_2_452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684" name="Google Shape;684;gb5d277486b_2_452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gb5d277486b_2_452"/>
          <p:cNvSpPr/>
          <p:nvPr/>
        </p:nvSpPr>
        <p:spPr>
          <a:xfrm>
            <a:off x="5089299" y="4646525"/>
            <a:ext cx="1464000" cy="363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gb5d277486b_2_460"/>
          <p:cNvPicPr preferRelativeResize="0"/>
          <p:nvPr/>
        </p:nvPicPr>
        <p:blipFill rotWithShape="1">
          <a:blip r:embed="rId3">
            <a:alphaModFix/>
          </a:blip>
          <a:srcRect b="6646" l="13747" r="14685" t="14977"/>
          <a:stretch/>
        </p:blipFill>
        <p:spPr>
          <a:xfrm>
            <a:off x="6343651" y="3257050"/>
            <a:ext cx="5848351" cy="360095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gb5d277486b_2_460"/>
          <p:cNvSpPr/>
          <p:nvPr/>
        </p:nvSpPr>
        <p:spPr>
          <a:xfrm>
            <a:off x="11258550" y="3484473"/>
            <a:ext cx="933300" cy="420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gb5d277486b_2_460"/>
          <p:cNvSpPr txBox="1"/>
          <p:nvPr>
            <p:ph idx="1" type="body"/>
          </p:nvPr>
        </p:nvSpPr>
        <p:spPr>
          <a:xfrm>
            <a:off x="952500" y="19780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sistema exibirá a lista dos documentos do Processo.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usuário deverá selecionar os documentos e </a:t>
            </a:r>
            <a:r>
              <a:rPr b="1" lang="pt-BR"/>
              <a:t>Adicionar assinante</a:t>
            </a:r>
            <a:r>
              <a:rPr lang="pt-BR"/>
              <a:t>, podendo adicionar sua própria assinatura caso tenha sido quem produziu ou obteve os documentos.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gb5d277486b_2_460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694" name="Google Shape;694;gb5d277486b_2_460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gb5d277486b_2_460"/>
          <p:cNvPicPr preferRelativeResize="0"/>
          <p:nvPr/>
        </p:nvPicPr>
        <p:blipFill rotWithShape="1">
          <a:blip r:embed="rId5">
            <a:alphaModFix/>
          </a:blip>
          <a:srcRect b="25823" l="12342" r="13747" t="14148"/>
          <a:stretch/>
        </p:blipFill>
        <p:spPr>
          <a:xfrm>
            <a:off x="645925" y="4095725"/>
            <a:ext cx="5266394" cy="24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b5d277486b_2_469"/>
          <p:cNvSpPr/>
          <p:nvPr/>
        </p:nvSpPr>
        <p:spPr>
          <a:xfrm>
            <a:off x="11258550" y="3484473"/>
            <a:ext cx="933300" cy="420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gb5d277486b_2_469"/>
          <p:cNvSpPr txBox="1"/>
          <p:nvPr>
            <p:ph idx="1" type="body"/>
          </p:nvPr>
        </p:nvSpPr>
        <p:spPr>
          <a:xfrm>
            <a:off x="952500" y="19780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sistema exibirá a lista dos documentos com a foto do usuário indicado para assinatura ao lado.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gb5d277486b_2_469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703" name="Google Shape;703;gb5d277486b_2_469"/>
          <p:cNvPicPr preferRelativeResize="0"/>
          <p:nvPr/>
        </p:nvPicPr>
        <p:blipFill rotWithShape="1">
          <a:blip r:embed="rId3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b5d277486b_2_469"/>
          <p:cNvPicPr preferRelativeResize="0"/>
          <p:nvPr/>
        </p:nvPicPr>
        <p:blipFill rotWithShape="1">
          <a:blip r:embed="rId4">
            <a:alphaModFix/>
          </a:blip>
          <a:srcRect b="5535" l="12186" r="14224" t="17262"/>
          <a:stretch/>
        </p:blipFill>
        <p:spPr>
          <a:xfrm>
            <a:off x="5427200" y="2914650"/>
            <a:ext cx="6686051" cy="39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gb5d277486b_2_469"/>
          <p:cNvSpPr txBox="1"/>
          <p:nvPr/>
        </p:nvSpPr>
        <p:spPr>
          <a:xfrm>
            <a:off x="742950" y="3289775"/>
            <a:ext cx="382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pt-BR" sz="2800">
                <a:latin typeface="Calibri"/>
                <a:ea typeface="Calibri"/>
                <a:cs typeface="Calibri"/>
                <a:sym typeface="Calibri"/>
              </a:rPr>
              <a:t>Clicar em Assinar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gb5d277486b_2_469"/>
          <p:cNvSpPr/>
          <p:nvPr/>
        </p:nvSpPr>
        <p:spPr>
          <a:xfrm>
            <a:off x="10001250" y="3063575"/>
            <a:ext cx="1086000" cy="420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gb5d277486b_2_479"/>
          <p:cNvPicPr preferRelativeResize="0"/>
          <p:nvPr/>
        </p:nvPicPr>
        <p:blipFill rotWithShape="1">
          <a:blip r:embed="rId3">
            <a:alphaModFix/>
          </a:blip>
          <a:srcRect b="25540" l="19997" r="21563" t="18596"/>
          <a:stretch/>
        </p:blipFill>
        <p:spPr>
          <a:xfrm>
            <a:off x="4975000" y="2500175"/>
            <a:ext cx="7124701" cy="382905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712" name="Google Shape;712;gb5d277486b_2_479"/>
          <p:cNvPicPr preferRelativeResize="0"/>
          <p:nvPr/>
        </p:nvPicPr>
        <p:blipFill rotWithShape="1">
          <a:blip r:embed="rId4">
            <a:alphaModFix/>
          </a:blip>
          <a:srcRect b="38301" l="23594" r="25311" t="28832"/>
          <a:stretch/>
        </p:blipFill>
        <p:spPr>
          <a:xfrm>
            <a:off x="990600" y="4605250"/>
            <a:ext cx="6229349" cy="2252749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gb5d277486b_2_479"/>
          <p:cNvSpPr/>
          <p:nvPr/>
        </p:nvSpPr>
        <p:spPr>
          <a:xfrm>
            <a:off x="11430000" y="3768725"/>
            <a:ext cx="762000" cy="393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gb5d277486b_2_479"/>
          <p:cNvSpPr txBox="1"/>
          <p:nvPr>
            <p:ph idx="1" type="body"/>
          </p:nvPr>
        </p:nvSpPr>
        <p:spPr>
          <a:xfrm>
            <a:off x="838200" y="19642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Selecionar função e clicar na seta verde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gb5d277486b_2_479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716" name="Google Shape;716;gb5d277486b_2_479"/>
          <p:cNvPicPr preferRelativeResize="0"/>
          <p:nvPr/>
        </p:nvPicPr>
        <p:blipFill rotWithShape="1">
          <a:blip r:embed="rId5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gb5d277486b_2_479"/>
          <p:cNvSpPr txBox="1"/>
          <p:nvPr/>
        </p:nvSpPr>
        <p:spPr>
          <a:xfrm>
            <a:off x="742950" y="3289775"/>
            <a:ext cx="3829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pt-BR" sz="2800">
                <a:latin typeface="Calibri"/>
                <a:ea typeface="Calibri"/>
                <a:cs typeface="Calibri"/>
                <a:sym typeface="Calibri"/>
              </a:rPr>
              <a:t>Clicar na seta verde novamente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gb5d277486b_2_479"/>
          <p:cNvSpPr/>
          <p:nvPr/>
        </p:nvSpPr>
        <p:spPr>
          <a:xfrm>
            <a:off x="6705525" y="5736875"/>
            <a:ext cx="762000" cy="393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gb5d277486b_2_490"/>
          <p:cNvPicPr preferRelativeResize="0"/>
          <p:nvPr/>
        </p:nvPicPr>
        <p:blipFill rotWithShape="1">
          <a:blip r:embed="rId3">
            <a:alphaModFix/>
          </a:blip>
          <a:srcRect b="14433" l="19997" r="21563" t="17260"/>
          <a:stretch/>
        </p:blipFill>
        <p:spPr>
          <a:xfrm>
            <a:off x="4876800" y="2175700"/>
            <a:ext cx="7124701" cy="46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gb5d277486b_2_490"/>
          <p:cNvSpPr txBox="1"/>
          <p:nvPr>
            <p:ph idx="1" type="body"/>
          </p:nvPr>
        </p:nvSpPr>
        <p:spPr>
          <a:xfrm>
            <a:off x="914400" y="2916725"/>
            <a:ext cx="35433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Após ter selecionado a função, digitar a senha e clicar em Confirmar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gb5d277486b_2_490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726" name="Google Shape;726;gb5d277486b_2_490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gb5d277486b_2_490"/>
          <p:cNvSpPr/>
          <p:nvPr/>
        </p:nvSpPr>
        <p:spPr>
          <a:xfrm>
            <a:off x="7753275" y="6232175"/>
            <a:ext cx="762000" cy="393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gb5d277486b_2_498"/>
          <p:cNvPicPr preferRelativeResize="0"/>
          <p:nvPr/>
        </p:nvPicPr>
        <p:blipFill rotWithShape="1">
          <a:blip r:embed="rId3">
            <a:alphaModFix/>
          </a:blip>
          <a:srcRect b="13596" l="12341" r="14063" t="14424"/>
          <a:stretch/>
        </p:blipFill>
        <p:spPr>
          <a:xfrm>
            <a:off x="4279200" y="1924050"/>
            <a:ext cx="7912801" cy="4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gb5d277486b_2_498"/>
          <p:cNvSpPr txBox="1"/>
          <p:nvPr>
            <p:ph idx="1" type="body"/>
          </p:nvPr>
        </p:nvSpPr>
        <p:spPr>
          <a:xfrm>
            <a:off x="361950" y="2617175"/>
            <a:ext cx="35433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bolinha de cor verde ao lado da foto do usuário indica que o documento está assinado.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651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Clicar em </a:t>
            </a:r>
            <a:r>
              <a:rPr b="1" lang="pt-BR"/>
              <a:t>Finalizar</a:t>
            </a:r>
            <a:endParaRPr b="1"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gb5d277486b_2_498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735" name="Google Shape;735;gb5d277486b_2_498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gb5d277486b_2_498"/>
          <p:cNvSpPr/>
          <p:nvPr/>
        </p:nvSpPr>
        <p:spPr>
          <a:xfrm>
            <a:off x="7424075" y="6002275"/>
            <a:ext cx="645600" cy="305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3523" y="1825624"/>
            <a:ext cx="7458477" cy="503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>
            <p:ph type="title"/>
          </p:nvPr>
        </p:nvSpPr>
        <p:spPr>
          <a:xfrm>
            <a:off x="623774" y="708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da requisição</a:t>
            </a:r>
            <a:endParaRPr sz="3600"/>
          </a:p>
        </p:txBody>
      </p:sp>
      <p:sp>
        <p:nvSpPr>
          <p:cNvPr id="131" name="Google Shape;131;p5"/>
          <p:cNvSpPr txBox="1"/>
          <p:nvPr>
            <p:ph idx="1" type="body"/>
          </p:nvPr>
        </p:nvSpPr>
        <p:spPr>
          <a:xfrm>
            <a:off x="670209" y="1825624"/>
            <a:ext cx="406331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2590"/>
              <a:t>Após ter conferido se o(s) item (ns) a ser cadastrado está ou não no catálogo, o usuário irá Cadastrar a Requisição de Material.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2590"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2590"/>
              <a:t>Para compra de material a unidade demandante deverá clicar em </a:t>
            </a:r>
            <a:r>
              <a:rPr b="1" lang="pt-BR" sz="2590"/>
              <a:t>Cadastrar Requisição</a:t>
            </a:r>
            <a:r>
              <a:rPr lang="pt-BR" sz="2590"/>
              <a:t>, conforme imagem ao lado.</a:t>
            </a:r>
            <a:endParaRPr sz="2590"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2590"/>
          </a:p>
          <a:p>
            <a:pPr indent="-166941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71"/>
              <a:buNone/>
            </a:pPr>
            <a:r>
              <a:t/>
            </a:r>
            <a:endParaRPr sz="971"/>
          </a:p>
        </p:txBody>
      </p:sp>
      <p:pic>
        <p:nvPicPr>
          <p:cNvPr descr="Fundo preto com letras brancas&#10;&#10;Descrição gerada automaticamente" id="132" name="Google Shape;132;p5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/>
          <p:cNvSpPr/>
          <p:nvPr/>
        </p:nvSpPr>
        <p:spPr>
          <a:xfrm>
            <a:off x="9893643" y="3278659"/>
            <a:ext cx="1812324" cy="222421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gb5d277486b_2_506"/>
          <p:cNvPicPr preferRelativeResize="0"/>
          <p:nvPr/>
        </p:nvPicPr>
        <p:blipFill rotWithShape="1">
          <a:blip r:embed="rId3">
            <a:alphaModFix/>
          </a:blip>
          <a:srcRect b="6364" l="12720" r="11699" t="13068"/>
          <a:stretch/>
        </p:blipFill>
        <p:spPr>
          <a:xfrm>
            <a:off x="5391005" y="2252187"/>
            <a:ext cx="6800993" cy="4075912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gb5d277486b_2_506"/>
          <p:cNvSpPr txBox="1"/>
          <p:nvPr>
            <p:ph idx="1" type="body"/>
          </p:nvPr>
        </p:nvSpPr>
        <p:spPr>
          <a:xfrm>
            <a:off x="742950" y="2410841"/>
            <a:ext cx="4465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tela seguinte exibirá todos os documentos do processo.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Clicar em </a:t>
            </a:r>
            <a:r>
              <a:rPr b="1" lang="pt-BR"/>
              <a:t>Movimentar o Processo.</a:t>
            </a:r>
            <a:endParaRPr b="1"/>
          </a:p>
        </p:txBody>
      </p:sp>
      <p:sp>
        <p:nvSpPr>
          <p:cNvPr id="743" name="Google Shape;743;gb5d277486b_2_506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744" name="Google Shape;744;gb5d277486b_2_506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gb5d277486b_2_506"/>
          <p:cNvSpPr/>
          <p:nvPr/>
        </p:nvSpPr>
        <p:spPr>
          <a:xfrm>
            <a:off x="7784877" y="5646090"/>
            <a:ext cx="1511400" cy="335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43"/>
          <p:cNvPicPr preferRelativeResize="0"/>
          <p:nvPr/>
        </p:nvPicPr>
        <p:blipFill rotWithShape="1">
          <a:blip r:embed="rId3">
            <a:alphaModFix/>
          </a:blip>
          <a:srcRect b="0" l="0" r="0" t="15197"/>
          <a:stretch/>
        </p:blipFill>
        <p:spPr>
          <a:xfrm>
            <a:off x="5394960" y="2377440"/>
            <a:ext cx="679704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43"/>
          <p:cNvSpPr txBox="1"/>
          <p:nvPr>
            <p:ph idx="1" type="body"/>
          </p:nvPr>
        </p:nvSpPr>
        <p:spPr>
          <a:xfrm>
            <a:off x="173736" y="1907920"/>
            <a:ext cx="5422392" cy="50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Após finalizados os procedimentos da dispensa e tendo sido adicionadas a autorização de despesa, quando necessário, o processo poderá ser enviado para Diretoria de Finanças e Contabilidade (DFC) para que realize o empenho. </a:t>
            </a:r>
            <a:endParaRPr/>
          </a:p>
        </p:txBody>
      </p:sp>
      <p:sp>
        <p:nvSpPr>
          <p:cNvPr id="752" name="Google Shape;752;p43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753" name="Google Shape;753;p43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43"/>
          <p:cNvSpPr/>
          <p:nvPr/>
        </p:nvSpPr>
        <p:spPr>
          <a:xfrm>
            <a:off x="8273639" y="6178677"/>
            <a:ext cx="519841" cy="16034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4"/>
          <p:cNvSpPr txBox="1"/>
          <p:nvPr>
            <p:ph idx="1" type="body"/>
          </p:nvPr>
        </p:nvSpPr>
        <p:spPr>
          <a:xfrm>
            <a:off x="838200" y="1825624"/>
            <a:ext cx="10515600" cy="51943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unidade demandante deve acompanhar diariamente a Mesa Virtual e  verificar se o processo foi devolvido para algum ajuste considerado necessário.</a:t>
            </a:r>
            <a:endParaRPr/>
          </a:p>
        </p:txBody>
      </p:sp>
      <p:pic>
        <p:nvPicPr>
          <p:cNvPr id="760" name="Google Shape;76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4147" y="1690688"/>
            <a:ext cx="8580478" cy="3363525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44"/>
          <p:cNvSpPr txBox="1"/>
          <p:nvPr/>
        </p:nvSpPr>
        <p:spPr>
          <a:xfrm>
            <a:off x="742950" y="7747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762" name="Google Shape;762;p44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68" name="Google Shape;768;p4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/>
          <p:nvPr>
            <p:ph type="title"/>
          </p:nvPr>
        </p:nvSpPr>
        <p:spPr>
          <a:xfrm>
            <a:off x="623774" y="708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da requisição</a:t>
            </a:r>
            <a:endParaRPr sz="3600"/>
          </a:p>
        </p:txBody>
      </p:sp>
      <p:sp>
        <p:nvSpPr>
          <p:cNvPr id="139" name="Google Shape;139;p6"/>
          <p:cNvSpPr txBox="1"/>
          <p:nvPr>
            <p:ph idx="1" type="body"/>
          </p:nvPr>
        </p:nvSpPr>
        <p:spPr>
          <a:xfrm>
            <a:off x="838200" y="1825625"/>
            <a:ext cx="1078538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No caso da dispensa, a opção a selecionar na próxima tela será sempre </a:t>
            </a:r>
            <a:r>
              <a:rPr b="1" lang="pt-BR"/>
              <a:t>Nacional- Não Registro de Preços</a:t>
            </a:r>
            <a:r>
              <a:rPr lang="pt-BR"/>
              <a:t>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161925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</a:pPr>
            <a:r>
              <a:t/>
            </a:r>
            <a:endParaRPr sz="1050"/>
          </a:p>
        </p:txBody>
      </p:sp>
      <p:pic>
        <p:nvPicPr>
          <p:cNvPr descr="Fundo preto com letras brancas&#10;&#10;Descrição gerada automaticamente" id="140" name="Google Shape;140;p6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1577" y="2854520"/>
            <a:ext cx="9312369" cy="306556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/>
          <p:nvPr/>
        </p:nvSpPr>
        <p:spPr>
          <a:xfrm>
            <a:off x="1373912" y="3807446"/>
            <a:ext cx="3165137" cy="1184684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/>
          <p:nvPr>
            <p:ph idx="1" type="body"/>
          </p:nvPr>
        </p:nvSpPr>
        <p:spPr>
          <a:xfrm>
            <a:off x="821724" y="1762898"/>
            <a:ext cx="10515600" cy="518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usuário pode buscar o material pelo código ou pela denominação, clicar em </a:t>
            </a:r>
            <a:r>
              <a:rPr b="1" lang="pt-BR"/>
              <a:t>Buscar Material</a:t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Clicar em </a:t>
            </a:r>
            <a:r>
              <a:rPr b="1" lang="pt-BR"/>
              <a:t>Continuar</a:t>
            </a:r>
            <a:endParaRPr b="1"/>
          </a:p>
        </p:txBody>
      </p:sp>
      <p:pic>
        <p:nvPicPr>
          <p:cNvPr id="148" name="Google Shape;14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4171" y="2698835"/>
            <a:ext cx="7274013" cy="281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7"/>
          <p:cNvSpPr txBox="1"/>
          <p:nvPr>
            <p:ph type="title"/>
          </p:nvPr>
        </p:nvSpPr>
        <p:spPr>
          <a:xfrm>
            <a:off x="623774" y="708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da requisição</a:t>
            </a:r>
            <a:endParaRPr sz="3600"/>
          </a:p>
        </p:txBody>
      </p:sp>
      <p:pic>
        <p:nvPicPr>
          <p:cNvPr descr="Fundo preto com letras brancas&#10;&#10;Descrição gerada automaticamente" id="150" name="Google Shape;150;p7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7"/>
          <p:cNvSpPr/>
          <p:nvPr/>
        </p:nvSpPr>
        <p:spPr>
          <a:xfrm>
            <a:off x="5881574" y="4646141"/>
            <a:ext cx="782837" cy="370702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2020-10-19T17:51:53Z</dcterms:created>
  <dc:creator>HP</dc:creator>
</cp:coreProperties>
</file>