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6103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58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81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01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53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70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681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7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99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6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34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0BE0BA2-342C-4740-B8AE-E8E36AAD0CD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EB7335B-786E-42D9-9F27-F02DE55ED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70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microsoft.com/office/2007/relationships/hdphoto" Target="../media/hdphoto1.wdp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3" Type="http://schemas.microsoft.com/office/2007/relationships/hdphoto" Target="../media/hdphoto1.wdp"/><Relationship Id="rId7" Type="http://schemas.openxmlformats.org/officeDocument/2006/relationships/slide" Target="slide14.xml"/><Relationship Id="rId12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18.xml"/><Relationship Id="rId5" Type="http://schemas.openxmlformats.org/officeDocument/2006/relationships/slide" Target="slide12.xml"/><Relationship Id="rId10" Type="http://schemas.openxmlformats.org/officeDocument/2006/relationships/slide" Target="slide17.xml"/><Relationship Id="rId4" Type="http://schemas.openxmlformats.org/officeDocument/2006/relationships/slide" Target="slide11.xml"/><Relationship Id="rId9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4" action="ppaction://hlinksldjump"/>
          </p:cNvPr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Quais documentos utilizo para receber material adequadamente?</a:t>
            </a:r>
            <a:r>
              <a:rPr lang="pt-BR" b="0" i="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tângulo 4">
            <a:hlinkClick r:id="rId5" action="ppaction://hlinksldjump"/>
          </p:cNvPr>
          <p:cNvSpPr/>
          <p:nvPr/>
        </p:nvSpPr>
        <p:spPr>
          <a:xfrm>
            <a:off x="1219200" y="1858519"/>
            <a:ext cx="9162473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Devo conferir as especificações logo que receber o material?</a:t>
            </a:r>
            <a:r>
              <a:rPr lang="pt-BR" b="0" i="0" dirty="0"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 </a:t>
            </a:r>
            <a:endParaRPr lang="pt-BR" dirty="0">
              <a:latin typeface="Rockwell" panose="02060603020205020403" pitchFamily="18" charset="0"/>
            </a:endParaRPr>
          </a:p>
        </p:txBody>
      </p:sp>
      <p:sp>
        <p:nvSpPr>
          <p:cNvPr id="6" name="Retângulo 5">
            <a:hlinkClick r:id="rId6" action="ppaction://hlinksldjump"/>
          </p:cNvPr>
          <p:cNvSpPr/>
          <p:nvPr/>
        </p:nvSpPr>
        <p:spPr>
          <a:xfrm>
            <a:off x="1219200" y="2477958"/>
            <a:ext cx="9162473" cy="42487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Qual a diferença da conferência provisória e definitiva?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/>
          </a:p>
        </p:txBody>
      </p:sp>
      <p:sp>
        <p:nvSpPr>
          <p:cNvPr id="7" name="Retângulo 6">
            <a:hlinkClick r:id="rId7" action="ppaction://hlinksldjump"/>
          </p:cNvPr>
          <p:cNvSpPr/>
          <p:nvPr/>
        </p:nvSpPr>
        <p:spPr>
          <a:xfrm>
            <a:off x="1209957" y="3075712"/>
            <a:ext cx="9153237" cy="485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Quando devo solicitar a conferência técnica especializada de um bem?</a:t>
            </a:r>
            <a:r>
              <a:rPr lang="pt-BR" b="0" i="0" dirty="0"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 </a:t>
            </a:r>
            <a:endParaRPr lang="pt-BR" dirty="0">
              <a:latin typeface="Rockwell" panose="02060603020205020403" pitchFamily="18" charset="0"/>
            </a:endParaRPr>
          </a:p>
        </p:txBody>
      </p:sp>
      <p:sp>
        <p:nvSpPr>
          <p:cNvPr id="8" name="Retângulo 7">
            <a:hlinkClick r:id="rId8" action="ppaction://hlinksldjump"/>
          </p:cNvPr>
          <p:cNvSpPr/>
          <p:nvPr/>
        </p:nvSpPr>
        <p:spPr>
          <a:xfrm>
            <a:off x="1219198" y="3764222"/>
            <a:ext cx="9143999" cy="485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Após o recebimento e conferência do material, o que devo fazer com a Nota Fiscal?</a:t>
            </a:r>
            <a:r>
              <a:rPr lang="pt-BR" sz="1700" b="0" i="0" dirty="0"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 </a:t>
            </a:r>
            <a:endParaRPr lang="pt-BR" sz="1700" dirty="0">
              <a:latin typeface="Rockwell" panose="02060603020205020403" pitchFamily="18" charset="0"/>
            </a:endParaRPr>
          </a:p>
        </p:txBody>
      </p:sp>
      <p:sp>
        <p:nvSpPr>
          <p:cNvPr id="9" name="Retângulo 8">
            <a:hlinkClick r:id="rId9" action="ppaction://hlinksldjump"/>
          </p:cNvPr>
          <p:cNvSpPr/>
          <p:nvPr/>
        </p:nvSpPr>
        <p:spPr>
          <a:xfrm>
            <a:off x="1209959" y="4437472"/>
            <a:ext cx="9153237" cy="51562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Quando o material for recebido na unidade, qual o procedimento para </a:t>
            </a:r>
            <a:r>
              <a:rPr lang="pt-BR" sz="1700" b="1" i="0" dirty="0" err="1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emplaquetar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?</a:t>
            </a:r>
            <a:r>
              <a:rPr lang="pt-BR" sz="1700" b="0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Retângulo 9">
            <a:hlinkClick r:id="rId10" action="ppaction://hlinksldjump"/>
          </p:cNvPr>
          <p:cNvSpPr/>
          <p:nvPr/>
        </p:nvSpPr>
        <p:spPr>
          <a:xfrm>
            <a:off x="1200719" y="5123371"/>
            <a:ext cx="9162475" cy="497758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Quando o material for enviado pela Coordenadoria de Patrimônio Móvel, eu preciso conferir?</a:t>
            </a:r>
            <a:r>
              <a:rPr lang="pt-BR" sz="1700" b="0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Retângulo 10">
            <a:hlinkClick r:id="rId11" action="ppaction://hlinksldjump"/>
          </p:cNvPr>
          <p:cNvSpPr/>
          <p:nvPr/>
        </p:nvSpPr>
        <p:spPr>
          <a:xfrm>
            <a:off x="1209958" y="5827141"/>
            <a:ext cx="9153237" cy="49695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Quem pode assinar o termo de responsabilidade?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1°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05641" y="185851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2°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05641" y="2477958"/>
            <a:ext cx="415636" cy="42487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3°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05641" y="3088162"/>
            <a:ext cx="415636" cy="47266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4°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605641" y="3764222"/>
            <a:ext cx="415636" cy="485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5°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05641" y="4437472"/>
            <a:ext cx="415636" cy="51562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6°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05641" y="5141242"/>
            <a:ext cx="415636" cy="497758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7°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605641" y="5827141"/>
            <a:ext cx="415636" cy="49695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8°</a:t>
            </a:r>
          </a:p>
        </p:txBody>
      </p:sp>
      <p:sp>
        <p:nvSpPr>
          <p:cNvPr id="20" name="Seta entalhada para a direita 19"/>
          <p:cNvSpPr/>
          <p:nvPr/>
        </p:nvSpPr>
        <p:spPr>
          <a:xfrm>
            <a:off x="1200719" y="6567055"/>
            <a:ext cx="236195" cy="11875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1615045" y="6515651"/>
            <a:ext cx="32047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Utilize a seta do teclado para ir a 2° parte das  perguntas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8027719" y="6530108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nas perguntas para ser direcionado</a:t>
            </a:r>
          </a:p>
        </p:txBody>
      </p:sp>
    </p:spTree>
    <p:extLst>
      <p:ext uri="{BB962C8B-B14F-4D97-AF65-F5344CB8AC3E}">
        <p14:creationId xmlns:p14="http://schemas.microsoft.com/office/powerpoint/2010/main" val="341995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1700" b="1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Quem pode assinar o termo de responsabilidade?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8°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O gestor da carga patrimonial ou o agente patrimonial, o qual deverá dar ciência do recebimento para o gestor da carga. Deverá ser indicado o nome legível e o SIAPE.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569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95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Quero receber um bem doado por pessoa física ou jurídica, como devo proceder?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9°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Ver a cartilha de recebimento de bens por doação, no link: 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1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Como proceder com bens originados de projetos?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10°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Ver a cartilha de recebimento de bens de projeto, no link: 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03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4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Quero trazer um bem particular para ficar de forma temporária na UFPA (cafeteira, notebook, etc.), como proceder?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11°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Ver a cartilha de recebimento de bens de terceiros, no link: 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62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 um bem for transferido de local, deve ser feito algum procedimento no sistema?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12°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Sim, toda transferência física deve ser feita também no sistema. O passo a passo consta no Manual de Gerenciamento de Bens, publicado no site da </a:t>
            </a:r>
            <a:r>
              <a:rPr lang="pt-BR" sz="2400" dirty="0" err="1">
                <a:solidFill>
                  <a:srgbClr val="000000"/>
                </a:solidFill>
                <a:latin typeface="Rockwell" panose="02060603020205020403" pitchFamily="18" charset="0"/>
              </a:rPr>
              <a:t>Proad</a:t>
            </a:r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. 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5221" cy="1200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01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 há troca de gestor na unidade, qual procedimento deve ser feito?</a:t>
            </a:r>
            <a:r>
              <a:rPr lang="pt-BR" sz="16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pt-BR" sz="1700" dirty="0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13°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Todo servidor ao ser desvinculado do cargo, função ou emprego, deverá passar a responsabilidade do material sob sua guarda a outrem. Verificar o procedimento da cartilha de Transferência Interna sem Movimentação, no link: 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817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17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que fazer se o servidor quiser um material da UFPA emprestado?</a:t>
            </a:r>
            <a:r>
              <a:rPr lang="pt-BR" sz="16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14°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455585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 Deverá ser feito o termo de acautelamento de bens no sistema, conforme procedimento constante no Manual de Gerenciamento de Bens, publicado no site da </a:t>
            </a:r>
            <a:r>
              <a:rPr lang="pt-BR" sz="2400" dirty="0" err="1">
                <a:solidFill>
                  <a:srgbClr val="000000"/>
                </a:solidFill>
                <a:latin typeface="Rockwell" panose="02060603020205020403" pitchFamily="18" charset="0"/>
              </a:rPr>
              <a:t>Proad</a:t>
            </a:r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.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5221" cy="1200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44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1700" b="1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que fazer se o bem apresentar problemas?</a:t>
            </a:r>
            <a:r>
              <a:rPr lang="pt-BR" sz="1700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15°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Ver a cartilha de Reparo, Manutenção e Regularização de bens, no link: 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17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10147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que fazer se o bem estiver sem placa de patrimonio?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16°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455585"/>
            <a:ext cx="7957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Deve ser solicitada uma nova placa para a Coordenadoria de Patrimônio Móvel.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770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54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Posso doar bens da minha unidade?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17°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Não, os bens podem apenas ser transferidos para outra unidade ou, se forem inservíveis, devem ser recolhidos pela Comissão de Desfazimento de Bens Permanentes.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200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53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4" action="ppaction://hlinksldjump"/>
          </p:cNvPr>
          <p:cNvSpPr/>
          <p:nvPr/>
        </p:nvSpPr>
        <p:spPr>
          <a:xfrm>
            <a:off x="1168381" y="455475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Quero receber um bem doado por pessoa física ou jurídica, como devo proceder?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Retângulo 4">
            <a:hlinkClick r:id="rId5" action="ppaction://hlinksldjump"/>
          </p:cNvPr>
          <p:cNvSpPr/>
          <p:nvPr/>
        </p:nvSpPr>
        <p:spPr>
          <a:xfrm>
            <a:off x="1173005" y="1090649"/>
            <a:ext cx="9162473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Como proceder com bens originados de projetos?</a:t>
            </a:r>
            <a:r>
              <a:rPr lang="pt-BR" sz="1700" b="0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Retângulo 5">
            <a:hlinkClick r:id="rId6" action="ppaction://hlinksldjump"/>
          </p:cNvPr>
          <p:cNvSpPr/>
          <p:nvPr/>
        </p:nvSpPr>
        <p:spPr>
          <a:xfrm>
            <a:off x="1173005" y="1685710"/>
            <a:ext cx="9162473" cy="42487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4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Quero trazer um bem particular para ficar de forma temporária na UFPA (cafeteira, notebook, etc.), como proceder?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tângulo 6">
            <a:hlinkClick r:id="rId7" action="ppaction://hlinksldjump"/>
          </p:cNvPr>
          <p:cNvSpPr/>
          <p:nvPr/>
        </p:nvSpPr>
        <p:spPr>
          <a:xfrm>
            <a:off x="1168381" y="2276147"/>
            <a:ext cx="9153237" cy="485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 Quando um bem for transferido de local, deve ser feito algum procedimento no sistema?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  <p:sp>
        <p:nvSpPr>
          <p:cNvPr id="8" name="Retângulo 7">
            <a:hlinkClick r:id="rId8" action="ppaction://hlinksldjump"/>
          </p:cNvPr>
          <p:cNvSpPr/>
          <p:nvPr/>
        </p:nvSpPr>
        <p:spPr>
          <a:xfrm>
            <a:off x="1168381" y="2911321"/>
            <a:ext cx="9143999" cy="485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Quando há troca de gestor na unidade, qual procedimento deve ser feito?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sz="1700" dirty="0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  <p:sp>
        <p:nvSpPr>
          <p:cNvPr id="9" name="Retângulo 8">
            <a:hlinkClick r:id="rId9" action="ppaction://hlinksldjump"/>
          </p:cNvPr>
          <p:cNvSpPr/>
          <p:nvPr/>
        </p:nvSpPr>
        <p:spPr>
          <a:xfrm>
            <a:off x="1159143" y="3511523"/>
            <a:ext cx="9153237" cy="51562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O que fazer se o servidor quiser um material da UFPA emprestado?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Retângulo 9">
            <a:hlinkClick r:id="rId10" action="ppaction://hlinksldjump"/>
          </p:cNvPr>
          <p:cNvSpPr/>
          <p:nvPr/>
        </p:nvSpPr>
        <p:spPr>
          <a:xfrm>
            <a:off x="1168381" y="4222875"/>
            <a:ext cx="9162475" cy="497758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O que fazer se o bem apresentar problemas?</a:t>
            </a:r>
            <a:r>
              <a:rPr lang="pt-BR" sz="1700" b="0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Retângulo 10">
            <a:hlinkClick r:id="rId11" action="ppaction://hlinksldjump"/>
          </p:cNvPr>
          <p:cNvSpPr/>
          <p:nvPr/>
        </p:nvSpPr>
        <p:spPr>
          <a:xfrm>
            <a:off x="1168381" y="4856238"/>
            <a:ext cx="9153237" cy="49695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 O que fazer se o bem estiver sem placa de </a:t>
            </a:r>
            <a:r>
              <a:rPr lang="pt-BR" sz="1700" b="1" i="0" dirty="0" err="1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patrimonio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63877" y="462708"/>
            <a:ext cx="495663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chemeClr val="tx1">
                    <a:lumMod val="95000"/>
                    <a:lumOff val="5000"/>
                  </a:schemeClr>
                </a:solidFill>
                <a:cs typeface="Segoe UI Light" panose="020B0502040204020203" pitchFamily="34" charset="0"/>
              </a:rPr>
              <a:t>9°</a:t>
            </a:r>
          </a:p>
        </p:txBody>
      </p:sp>
      <p:sp>
        <p:nvSpPr>
          <p:cNvPr id="3" name="Retângulo 2"/>
          <p:cNvSpPr/>
          <p:nvPr/>
        </p:nvSpPr>
        <p:spPr>
          <a:xfrm>
            <a:off x="563877" y="1084958"/>
            <a:ext cx="495663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10°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63877" y="1689137"/>
            <a:ext cx="495663" cy="42487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cs typeface="Segoe UI Light" panose="020B0502040204020203" pitchFamily="34" charset="0"/>
              </a:rPr>
              <a:t>11°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56617" y="2267437"/>
            <a:ext cx="495663" cy="485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12°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63877" y="2890810"/>
            <a:ext cx="495663" cy="485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13°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56613" y="3511524"/>
            <a:ext cx="495663" cy="51562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14°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63877" y="4222875"/>
            <a:ext cx="495663" cy="497758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56614" y="4856238"/>
            <a:ext cx="495663" cy="49695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16°</a:t>
            </a:r>
          </a:p>
        </p:txBody>
      </p:sp>
      <p:sp>
        <p:nvSpPr>
          <p:cNvPr id="19" name="Retângulo 18">
            <a:hlinkClick r:id="rId12" action="ppaction://hlinksldjump"/>
          </p:cNvPr>
          <p:cNvSpPr/>
          <p:nvPr/>
        </p:nvSpPr>
        <p:spPr>
          <a:xfrm>
            <a:off x="1182242" y="5488798"/>
            <a:ext cx="9116279" cy="4572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Posso doar bens da minha unidade?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563877" y="5488798"/>
            <a:ext cx="488400" cy="45720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17°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63877" y="6141720"/>
            <a:ext cx="488400" cy="41148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18°</a:t>
            </a:r>
          </a:p>
        </p:txBody>
      </p:sp>
      <p:sp>
        <p:nvSpPr>
          <p:cNvPr id="23" name="Retângulo 22">
            <a:hlinkClick r:id="rId13" action="ppaction://hlinksldjump"/>
          </p:cNvPr>
          <p:cNvSpPr/>
          <p:nvPr/>
        </p:nvSpPr>
        <p:spPr>
          <a:xfrm>
            <a:off x="1219200" y="6141720"/>
            <a:ext cx="9079321" cy="41148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Como solicitar o recolhimento de bens inservíveis?</a:t>
            </a:r>
            <a:r>
              <a:rPr lang="pt-B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159143" y="6579009"/>
            <a:ext cx="3272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Utilize a seta do teclado para ir a 1° parte das perguntas</a:t>
            </a:r>
          </a:p>
        </p:txBody>
      </p:sp>
      <p:sp>
        <p:nvSpPr>
          <p:cNvPr id="25" name="Seta entalhada para a direita 24"/>
          <p:cNvSpPr/>
          <p:nvPr/>
        </p:nvSpPr>
        <p:spPr>
          <a:xfrm flipH="1">
            <a:off x="811708" y="6657820"/>
            <a:ext cx="230662" cy="104906"/>
          </a:xfrm>
          <a:prstGeom prst="notchedRightArrow">
            <a:avLst>
              <a:gd name="adj1" fmla="val 445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7955265" y="6609631"/>
            <a:ext cx="23663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nas perguntas para ser direcionado</a:t>
            </a:r>
          </a:p>
        </p:txBody>
      </p:sp>
    </p:spTree>
    <p:extLst>
      <p:ext uri="{BB962C8B-B14F-4D97-AF65-F5344CB8AC3E}">
        <p14:creationId xmlns:p14="http://schemas.microsoft.com/office/powerpoint/2010/main" val="10302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10147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Como solicitar o recolhimento de bens inservíveis?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18°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455585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Ver a cartilha de recolhimento de bens inservíveis, no link: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https://proad.ufpa.br/index.php/ultimas-noticias/171-manuais-e-formularios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770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95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dirty="0">
                <a:solidFill>
                  <a:srgbClr val="000000">
                    <a:lumMod val="85000"/>
                    <a:lumOff val="1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Quais documentos utilizo para receber material adequadamente?</a:t>
            </a:r>
            <a:r>
              <a:rPr lang="pt-BR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1°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As especificações, quantidades e valores constantes na Nota Fiscal devem ser conferidas com o empenho, requisição e proposta da empresa.  </a:t>
            </a:r>
            <a:endParaRPr lang="pt-BR" sz="2400" dirty="0">
              <a:latin typeface="Rockwell" panose="02060603020205020403" pitchFamily="18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294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03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Devo conferir as especificações logo que receber o material? </a:t>
            </a:r>
            <a:r>
              <a:rPr lang="pt-BR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</a:rPr>
              <a:t> 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2°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Quando o material for recebido, pode ser feita a conferência provisória, e posteriormente conferência definitiva.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294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0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Qual a diferença da conferência provisória e definitiva?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3°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342510" y="2300549"/>
            <a:ext cx="79571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Na </a:t>
            </a:r>
            <a:r>
              <a:rPr lang="pt-BR" sz="2400" b="1" dirty="0">
                <a:solidFill>
                  <a:srgbClr val="000000"/>
                </a:solidFill>
                <a:latin typeface="Rockwell" panose="02060603020205020403" pitchFamily="18" charset="0"/>
              </a:rPr>
              <a:t>conferência provisória</a:t>
            </a:r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, pode ser feita a verificação quantitativa dos bens, bem como se as especificações constantes na Nota Fiscal estão de acordo com o empenho, com verificação posterior da conformidade do material com as exigências contratuais. Na </a:t>
            </a:r>
            <a:r>
              <a:rPr lang="pt-BR" sz="2400" b="1" dirty="0">
                <a:solidFill>
                  <a:srgbClr val="000000"/>
                </a:solidFill>
                <a:latin typeface="Rockwell" panose="02060603020205020403" pitchFamily="18" charset="0"/>
              </a:rPr>
              <a:t>conferência definitiva</a:t>
            </a:r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, devem ser verificados se as especificações, quantidades e valores dos bens estão de acordo com o contratado.</a:t>
            </a:r>
            <a:endParaRPr lang="pt-BR" sz="2400" dirty="0">
              <a:solidFill>
                <a:srgbClr val="00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1318816" y="2411896"/>
            <a:ext cx="23694" cy="2835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93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 devo solicitar a conferência técnica especializada de um bem?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4°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A medida que a unidade não tem expertise para fazer a conferência de um material muito específico ou de alta complexidade técnica, deverá solicitar que o exame qualitativo seja feito pelo solicitante do material.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569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23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Após o recebimento e conferência do material, o que devo fazer com a Nota Fiscal?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5°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A nota fiscal deve ser certificada e encaminhada junto com o empenho para o e-mail da Coordenadoria de Patrimônio Móvel (patrimonio@ufpa.br). 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1294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84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 o material for recebido na unidade, qual o procedimento para emplaquetar?</a:t>
            </a:r>
            <a:endParaRPr lang="pt-BR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6°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Após o envio da Nota Fiscal, pela unidade, para o e-mail do patrimônio, a  Coordenadoria de Patrimônio Móvel irá incorporar o bem e posteriormente enviará o Termo de Responsabilidade (TR) e as etiquetas. O TR deverá ser devolvido assinado fisicamente ou por e-mail e as etiquetas afixadas no material.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2188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00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37673" y="1236269"/>
            <a:ext cx="9153237" cy="43410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75000"/>
                </a:schemeClr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1700" b="1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 o material for enviado pela Coordenadoria de Patrimônio Móvel, eu preciso conferir?</a:t>
            </a:r>
            <a:r>
              <a:rPr lang="pt-BR" sz="170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endParaRPr lang="pt-BR" sz="1700" dirty="0">
              <a:solidFill>
                <a:srgbClr val="FFFFFF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5641" y="1236269"/>
            <a:ext cx="415636" cy="434109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solidFill>
                  <a:srgbClr val="000000">
                    <a:lumMod val="95000"/>
                    <a:lumOff val="5000"/>
                  </a:srgbClr>
                </a:solidFill>
              </a:rPr>
              <a:t>7°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520735" y="6425387"/>
            <a:ext cx="314697" cy="30028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4000">
                <a:schemeClr val="accent3">
                  <a:lumMod val="75000"/>
                </a:schemeClr>
              </a:gs>
              <a:gs pos="8300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318816" y="339649"/>
            <a:ext cx="8538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n w="12700">
                  <a:solidFill>
                    <a:srgbClr val="46464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6464A"/>
                  </a:fgClr>
                  <a:bgClr>
                    <a:srgbClr val="46464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6464A">
                      <a:lumMod val="75000"/>
                    </a:srgbClr>
                  </a:outerShdw>
                </a:effectLst>
              </a:rPr>
              <a:t>PERGUNTAS FREQUENTES</a:t>
            </a:r>
          </a:p>
          <a:p>
            <a:endParaRPr lang="pt-BR" sz="2000" b="1" dirty="0">
              <a:ln w="12700">
                <a:solidFill>
                  <a:srgbClr val="46464A">
                    <a:lumMod val="75000"/>
                  </a:srgbClr>
                </a:solidFill>
                <a:prstDash val="solid"/>
              </a:ln>
              <a:pattFill prst="dkUpDiag">
                <a:fgClr>
                  <a:srgbClr val="46464A"/>
                </a:fgClr>
                <a:bgClr>
                  <a:srgbClr val="46464A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6464A">
                    <a:lumMod val="75000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762688" y="6545422"/>
            <a:ext cx="26006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em voltar para ser redirecionado</a:t>
            </a:r>
          </a:p>
        </p:txBody>
      </p:sp>
      <p:sp>
        <p:nvSpPr>
          <p:cNvPr id="2" name="Seta em curva para a esquerda 1">
            <a:hlinkClick r:id="rId4" action="ppaction://hlinksldjump"/>
          </p:cNvPr>
          <p:cNvSpPr/>
          <p:nvPr/>
        </p:nvSpPr>
        <p:spPr>
          <a:xfrm>
            <a:off x="10522894" y="6421149"/>
            <a:ext cx="314697" cy="3045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29457" y="6649261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7673" y="2516063"/>
            <a:ext cx="7957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Rockwell" panose="02060603020205020403" pitchFamily="18" charset="0"/>
              </a:rPr>
              <a:t>Sim, os materiais devem ser verificados para a assinatura do termo de responsabilidade.</a:t>
            </a:r>
          </a:p>
        </p:txBody>
      </p:sp>
      <p:cxnSp>
        <p:nvCxnSpPr>
          <p:cNvPr id="25" name="Conector reto 24"/>
          <p:cNvCxnSpPr/>
          <p:nvPr/>
        </p:nvCxnSpPr>
        <p:spPr>
          <a:xfrm>
            <a:off x="1237673" y="2516063"/>
            <a:ext cx="0" cy="94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TM03457515[[fn=Exibir]]</Template>
  <TotalTime>163</TotalTime>
  <Words>1274</Words>
  <Application>Microsoft Office PowerPoint</Application>
  <PresentationFormat>Widescreen</PresentationFormat>
  <Paragraphs>155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Century Schoolbook</vt:lpstr>
      <vt:lpstr>Rockwell</vt:lpstr>
      <vt:lpstr>Segoe UI Light</vt:lpstr>
      <vt:lpstr>Times New Roman</vt:lpstr>
      <vt:lpstr>Wingdings 2</vt:lpstr>
      <vt:lpstr>View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Estagiario Manhã</dc:creator>
  <cp:lastModifiedBy>adm221973 Almeida</cp:lastModifiedBy>
  <cp:revision>22</cp:revision>
  <dcterms:created xsi:type="dcterms:W3CDTF">2022-12-20T12:31:03Z</dcterms:created>
  <dcterms:modified xsi:type="dcterms:W3CDTF">2023-02-24T20:17:39Z</dcterms:modified>
</cp:coreProperties>
</file>